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30"/>
  </p:notesMasterIdLst>
  <p:sldIdLst>
    <p:sldId id="256" r:id="rId3"/>
    <p:sldId id="290" r:id="rId4"/>
    <p:sldId id="291" r:id="rId5"/>
    <p:sldId id="295" r:id="rId6"/>
    <p:sldId id="296" r:id="rId7"/>
    <p:sldId id="302" r:id="rId8"/>
    <p:sldId id="297" r:id="rId9"/>
    <p:sldId id="299" r:id="rId10"/>
    <p:sldId id="298" r:id="rId11"/>
    <p:sldId id="301" r:id="rId12"/>
    <p:sldId id="300" r:id="rId13"/>
    <p:sldId id="303" r:id="rId14"/>
    <p:sldId id="304" r:id="rId15"/>
    <p:sldId id="258" r:id="rId16"/>
    <p:sldId id="270" r:id="rId17"/>
    <p:sldId id="260" r:id="rId18"/>
    <p:sldId id="261" r:id="rId19"/>
    <p:sldId id="262" r:id="rId20"/>
    <p:sldId id="263" r:id="rId21"/>
    <p:sldId id="264" r:id="rId22"/>
    <p:sldId id="265" r:id="rId23"/>
    <p:sldId id="269" r:id="rId24"/>
    <p:sldId id="283" r:id="rId25"/>
    <p:sldId id="266" r:id="rId26"/>
    <p:sldId id="305" r:id="rId27"/>
    <p:sldId id="306" r:id="rId28"/>
    <p:sldId id="268"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3EEEDF-224A-4A01-89EB-0D059B298FA7}">
          <p14:sldIdLst>
            <p14:sldId id="256"/>
          </p14:sldIdLst>
        </p14:section>
        <p14:section name="Background on CCBUTI" id="{C0299B60-F6DE-464A-9D33-FC53BEC6122C}">
          <p14:sldIdLst>
            <p14:sldId id="290"/>
            <p14:sldId id="291"/>
            <p14:sldId id="295"/>
            <p14:sldId id="296"/>
            <p14:sldId id="302"/>
            <p14:sldId id="297"/>
            <p14:sldId id="299"/>
            <p14:sldId id="298"/>
            <p14:sldId id="301"/>
            <p14:sldId id="300"/>
            <p14:sldId id="303"/>
            <p14:sldId id="304"/>
          </p14:sldIdLst>
        </p14:section>
        <p14:section name="Background on Agreement" id="{FD635750-775B-43A2-B2D3-1679065C5FA4}">
          <p14:sldIdLst>
            <p14:sldId id="258"/>
            <p14:sldId id="270"/>
          </p14:sldIdLst>
        </p14:section>
        <p14:section name="Process" id="{36BC6B98-29D0-4013-9A42-48780032ACB9}">
          <p14:sldIdLst>
            <p14:sldId id="260"/>
          </p14:sldIdLst>
        </p14:section>
        <p14:section name="Content" id="{54F2DB62-98E8-465D-80C8-535D5D68B262}">
          <p14:sldIdLst>
            <p14:sldId id="261"/>
            <p14:sldId id="262"/>
            <p14:sldId id="263"/>
            <p14:sldId id="264"/>
            <p14:sldId id="265"/>
            <p14:sldId id="269"/>
            <p14:sldId id="283"/>
            <p14:sldId id="266"/>
          </p14:sldIdLst>
        </p14:section>
        <p14:section name="CCBUTI Commentary &amp; Approval" id="{04C75D8F-71CE-48D3-B71D-209076B958ED}">
          <p14:sldIdLst>
            <p14:sldId id="305"/>
            <p14:sldId id="306"/>
          </p14:sldIdLst>
        </p14:section>
        <p14:section name="Issue statement &amp; Rec" id="{0AD5D6A5-C645-4B35-A96B-476C3ACBF285}">
          <p14:sldIdLst>
            <p14:sldId id="2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19" autoAdjust="0"/>
    <p:restoredTop sz="92308" autoAdjust="0"/>
  </p:normalViewPr>
  <p:slideViewPr>
    <p:cSldViewPr snapToGrid="0">
      <p:cViewPr varScale="1">
        <p:scale>
          <a:sx n="55" d="100"/>
          <a:sy n="55" d="100"/>
        </p:scale>
        <p:origin x="708" y="2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B04583E2-6F58-4A56-B6B9-2E3A2F01C87C}" type="datetimeFigureOut">
              <a:rPr lang="en-US" smtClean="0"/>
              <a:t>12/13/2022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BD4E9B55-FF31-4086-9368-9CF8C32D63F5}" type="slidenum">
              <a:rPr lang="en-US" smtClean="0"/>
              <a:t>‹#›</a:t>
            </a:fld>
            <a:endParaRPr lang="en-US"/>
          </a:p>
        </p:txBody>
      </p:sp>
    </p:spTree>
    <p:extLst>
      <p:ext uri="{BB962C8B-B14F-4D97-AF65-F5344CB8AC3E}">
        <p14:creationId xmlns:p14="http://schemas.microsoft.com/office/powerpoint/2010/main" val="2480654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D4E9B55-FF31-4086-9368-9CF8C32D63F5}" type="slidenum">
              <a:rPr lang="en-US" smtClean="0"/>
              <a:t>1</a:t>
            </a:fld>
            <a:endParaRPr lang="en-US"/>
          </a:p>
        </p:txBody>
      </p:sp>
    </p:spTree>
    <p:extLst>
      <p:ext uri="{BB962C8B-B14F-4D97-AF65-F5344CB8AC3E}">
        <p14:creationId xmlns:p14="http://schemas.microsoft.com/office/powerpoint/2010/main" val="3861006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65B7F-8083-4050-8722-D1B3EB0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431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65B7F-8083-4050-8722-D1B3EB0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508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C8F27-9B8C-45B4-90FB-6DC3CC5DDD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160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Kelly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65B7F-8083-4050-8722-D1B3EB0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081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Tribal rights are established federally, but the Commission has expansive authority over fishing, hunting, gathering within existing state laws. We are not addressing anything related to the CCBUTI’s rights with this proposed agreement, but rather establishing a broader relationship as a matter of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there are two layers to the authority issue, which are (1) the commission’s authority over the resource; and (2) the commission’s authority to enter agreements like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Authority over wildlife management -</a:t>
            </a:r>
            <a:r>
              <a:rPr lang="en-US" sz="1800" dirty="0">
                <a:effectLst/>
                <a:latin typeface="Calibri" panose="020F0502020204030204" pitchFamily="34" charset="0"/>
                <a:ea typeface="Calibri" panose="020F0502020204030204" pitchFamily="34" charset="0"/>
              </a:rPr>
              <a:t> The Commission has the general authority to implement the state’s policies and programs for wildlife management consistent with the state wildlife policy (ORS 496.138 (this is the authority, not intending to cite to the wildlife policy), and the specific authority to prescribe the time, place and manner in which wildlife may be harvested. (ORS 496.162(1).) The Commission also has specific authority to prescribe the amounts of wildlife harvest, and to authorize the issuance of permits for the same. (ORS 496.162(2) &amp; 496.146(4))</a:t>
            </a:r>
          </a:p>
        </p:txBody>
      </p:sp>
      <p:sp>
        <p:nvSpPr>
          <p:cNvPr id="4" name="Slide Number Placeholder 3"/>
          <p:cNvSpPr>
            <a:spLocks noGrp="1"/>
          </p:cNvSpPr>
          <p:nvPr>
            <p:ph type="sldNum" sz="quarter" idx="5"/>
          </p:nvPr>
        </p:nvSpPr>
        <p:spPr/>
        <p:txBody>
          <a:bodyPr/>
          <a:lstStyle/>
          <a:p>
            <a:fld id="{BD4E9B55-FF31-4086-9368-9CF8C32D63F5}" type="slidenum">
              <a:rPr lang="en-US" smtClean="0"/>
              <a:t>14</a:t>
            </a:fld>
            <a:endParaRPr lang="en-US"/>
          </a:p>
        </p:txBody>
      </p:sp>
    </p:spTree>
    <p:extLst>
      <p:ext uri="{BB962C8B-B14F-4D97-AF65-F5344CB8AC3E}">
        <p14:creationId xmlns:p14="http://schemas.microsoft.com/office/powerpoint/2010/main" val="1358960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Authority to enter agreements –</a:t>
            </a:r>
            <a:r>
              <a:rPr lang="en-US" sz="1800" dirty="0">
                <a:effectLst/>
                <a:latin typeface="Calibri" panose="020F0502020204030204" pitchFamily="34" charset="0"/>
                <a:ea typeface="Calibri" panose="020F0502020204030204" pitchFamily="34" charset="0"/>
              </a:rPr>
              <a:t> In addition, the Commission has authority to enter into agreements with any person, including tribal governments, for the development and encouragement of wildlife research and management programs and projects. (ORS 496.146(11) &amp; 190.110.)</a:t>
            </a:r>
          </a:p>
          <a:p>
            <a:endParaRPr lang="en-US" dirty="0"/>
          </a:p>
        </p:txBody>
      </p:sp>
      <p:sp>
        <p:nvSpPr>
          <p:cNvPr id="4" name="Slide Number Placeholder 3"/>
          <p:cNvSpPr>
            <a:spLocks noGrp="1"/>
          </p:cNvSpPr>
          <p:nvPr>
            <p:ph type="sldNum" sz="quarter" idx="5"/>
          </p:nvPr>
        </p:nvSpPr>
        <p:spPr/>
        <p:txBody>
          <a:bodyPr/>
          <a:lstStyle/>
          <a:p>
            <a:fld id="{BD4E9B55-FF31-4086-9368-9CF8C32D63F5}" type="slidenum">
              <a:rPr lang="en-US" smtClean="0"/>
              <a:t>15</a:t>
            </a:fld>
            <a:endParaRPr lang="en-US"/>
          </a:p>
        </p:txBody>
      </p:sp>
    </p:spTree>
    <p:extLst>
      <p:ext uri="{BB962C8B-B14F-4D97-AF65-F5344CB8AC3E}">
        <p14:creationId xmlns:p14="http://schemas.microsoft.com/office/powerpoint/2010/main" val="367751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4E9B55-FF31-4086-9368-9CF8C32D63F5}" type="slidenum">
              <a:rPr lang="en-US" smtClean="0"/>
              <a:t>16</a:t>
            </a:fld>
            <a:endParaRPr lang="en-US"/>
          </a:p>
        </p:txBody>
      </p:sp>
    </p:spTree>
    <p:extLst>
      <p:ext uri="{BB962C8B-B14F-4D97-AF65-F5344CB8AC3E}">
        <p14:creationId xmlns:p14="http://schemas.microsoft.com/office/powerpoint/2010/main" val="733800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D4E9B55-FF31-4086-9368-9CF8C32D63F5}" type="slidenum">
              <a:rPr lang="en-US" smtClean="0"/>
              <a:t>17</a:t>
            </a:fld>
            <a:endParaRPr lang="en-US"/>
          </a:p>
        </p:txBody>
      </p:sp>
    </p:spTree>
    <p:extLst>
      <p:ext uri="{BB962C8B-B14F-4D97-AF65-F5344CB8AC3E}">
        <p14:creationId xmlns:p14="http://schemas.microsoft.com/office/powerpoint/2010/main" val="3372347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4E9B55-FF31-4086-9368-9CF8C32D63F5}" type="slidenum">
              <a:rPr lang="en-US" smtClean="0"/>
              <a:t>18</a:t>
            </a:fld>
            <a:endParaRPr lang="en-US"/>
          </a:p>
        </p:txBody>
      </p:sp>
    </p:spTree>
    <p:extLst>
      <p:ext uri="{BB962C8B-B14F-4D97-AF65-F5344CB8AC3E}">
        <p14:creationId xmlns:p14="http://schemas.microsoft.com/office/powerpoint/2010/main" val="3378385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ceremonial and subsistence harvest.</a:t>
            </a:r>
          </a:p>
          <a:p>
            <a:endParaRPr lang="en-US" dirty="0"/>
          </a:p>
          <a:p>
            <a:endParaRPr lang="en-US" dirty="0"/>
          </a:p>
          <a:p>
            <a:r>
              <a:rPr lang="en-US" dirty="0"/>
              <a:t>This does not apply to commercial harvest. Note that there is a provision in the agreement titled “potential future commercial harvest” that acknowledges that the tribe may propose commercial opportunities in the future that may be considered as amendments to this agreement. This is not really a change from the status quo—in the absence of this agreement, the tribe would be able to petition the commission to request creation of a commercial opportunity. Any future commercial activity would be subject to a future Commission decisions.</a:t>
            </a:r>
          </a:p>
        </p:txBody>
      </p:sp>
      <p:sp>
        <p:nvSpPr>
          <p:cNvPr id="4" name="Slide Number Placeholder 3"/>
          <p:cNvSpPr>
            <a:spLocks noGrp="1"/>
          </p:cNvSpPr>
          <p:nvPr>
            <p:ph type="sldNum" sz="quarter" idx="5"/>
          </p:nvPr>
        </p:nvSpPr>
        <p:spPr/>
        <p:txBody>
          <a:bodyPr/>
          <a:lstStyle/>
          <a:p>
            <a:fld id="{BD4E9B55-FF31-4086-9368-9CF8C32D63F5}" type="slidenum">
              <a:rPr lang="en-US" smtClean="0"/>
              <a:t>19</a:t>
            </a:fld>
            <a:endParaRPr lang="en-US"/>
          </a:p>
        </p:txBody>
      </p:sp>
    </p:spTree>
    <p:extLst>
      <p:ext uri="{BB962C8B-B14F-4D97-AF65-F5344CB8AC3E}">
        <p14:creationId xmlns:p14="http://schemas.microsoft.com/office/powerpoint/2010/main" val="707836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ACF2DAE1-DDB2-200A-AE14-2C4CBCDE46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8E7BAE28-A270-79A8-E777-0EE4BB4DCA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Kelly</a:t>
            </a:r>
          </a:p>
        </p:txBody>
      </p:sp>
      <p:sp>
        <p:nvSpPr>
          <p:cNvPr id="8196" name="Slide Number Placeholder 3">
            <a:extLst>
              <a:ext uri="{FF2B5EF4-FFF2-40B4-BE49-F238E27FC236}">
                <a16:creationId xmlns:a16="http://schemas.microsoft.com/office/drawing/2014/main" id="{794BAE16-88C2-3845-B816-57B510AF77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28775" indent="-231775">
              <a:defRPr>
                <a:solidFill>
                  <a:schemeClr val="tx1"/>
                </a:solidFill>
                <a:latin typeface="Arial" panose="020B0604020202020204" pitchFamily="34" charset="0"/>
                <a:cs typeface="Arial" panose="020B0604020202020204" pitchFamily="34" charset="0"/>
              </a:defRPr>
            </a:lvl4pPr>
            <a:lvl5pPr marL="2093913" indent="-231775">
              <a:defRPr>
                <a:solidFill>
                  <a:schemeClr val="tx1"/>
                </a:solidFill>
                <a:latin typeface="Arial" panose="020B060402020202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043291-006A-4050-8DE9-EAD1653DD0E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talk about implementation and how ODFW will be guided by existing plans, policies, etc. in what we agree to related to species, areas, and numbers.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2121"/>
                </a:solidFill>
                <a:effectLst/>
                <a:latin typeface="Calibri" panose="020F0502020204030204" pitchFamily="34" charset="0"/>
                <a:ea typeface="Times New Roman" panose="02020603050405020304" pitchFamily="18" charset="0"/>
              </a:rPr>
              <a:t>Different label on existing harvest (not expansion). ODFW guided by existing plans when we go to negotiating table every year. Tribe just as worried about the fish populations, particularly in the Coquille River--transition to the intent for the Tribe to ramp up their habitat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12121"/>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12121"/>
                </a:solidFill>
                <a:effectLst/>
                <a:latin typeface="Calibri" panose="020F0502020204030204" pitchFamily="34" charset="0"/>
                <a:ea typeface="Calibri" panose="020F0502020204030204" pitchFamily="34" charset="0"/>
              </a:rPr>
              <a:t>Highlight coordination between CCBUTI and CIT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D4E9B55-FF31-4086-9368-9CF8C32D63F5}" type="slidenum">
              <a:rPr lang="en-US" smtClean="0"/>
              <a:t>20</a:t>
            </a:fld>
            <a:endParaRPr lang="en-US"/>
          </a:p>
        </p:txBody>
      </p:sp>
    </p:spTree>
    <p:extLst>
      <p:ext uri="{BB962C8B-B14F-4D97-AF65-F5344CB8AC3E}">
        <p14:creationId xmlns:p14="http://schemas.microsoft.com/office/powerpoint/2010/main" val="2605861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4E9B55-FF31-4086-9368-9CF8C32D63F5}" type="slidenum">
              <a:rPr lang="en-US" smtClean="0"/>
              <a:t>21</a:t>
            </a:fld>
            <a:endParaRPr lang="en-US"/>
          </a:p>
        </p:txBody>
      </p:sp>
    </p:spTree>
    <p:extLst>
      <p:ext uri="{BB962C8B-B14F-4D97-AF65-F5344CB8AC3E}">
        <p14:creationId xmlns:p14="http://schemas.microsoft.com/office/powerpoint/2010/main" val="1975673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4E9B55-FF31-4086-9368-9CF8C32D63F5}" type="slidenum">
              <a:rPr lang="en-US" smtClean="0"/>
              <a:t>23</a:t>
            </a:fld>
            <a:endParaRPr lang="en-US"/>
          </a:p>
        </p:txBody>
      </p:sp>
    </p:spTree>
    <p:extLst>
      <p:ext uri="{BB962C8B-B14F-4D97-AF65-F5344CB8AC3E}">
        <p14:creationId xmlns:p14="http://schemas.microsoft.com/office/powerpoint/2010/main" val="427631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4E9B55-FF31-4086-9368-9CF8C32D63F5}" type="slidenum">
              <a:rPr lang="en-US" smtClean="0"/>
              <a:t>24</a:t>
            </a:fld>
            <a:endParaRPr lang="en-US"/>
          </a:p>
        </p:txBody>
      </p:sp>
    </p:spTree>
    <p:extLst>
      <p:ext uri="{BB962C8B-B14F-4D97-AF65-F5344CB8AC3E}">
        <p14:creationId xmlns:p14="http://schemas.microsoft.com/office/powerpoint/2010/main" val="574796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Carla</a:t>
            </a:r>
          </a:p>
          <a:p>
            <a:pPr marL="0" marR="0" lvl="0" indent="0">
              <a:spcBef>
                <a:spcPts val="0"/>
              </a:spcBef>
              <a:spcAft>
                <a:spcPts val="0"/>
              </a:spcAft>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65B7F-8083-4050-8722-D1B3EB0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099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Carla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65B7F-8083-4050-8722-D1B3EB0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951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4E9B55-FF31-4086-9368-9CF8C32D63F5}" type="slidenum">
              <a:rPr lang="en-US" smtClean="0"/>
              <a:t>27</a:t>
            </a:fld>
            <a:endParaRPr lang="en-US"/>
          </a:p>
        </p:txBody>
      </p:sp>
    </p:spTree>
    <p:extLst>
      <p:ext uri="{BB962C8B-B14F-4D97-AF65-F5344CB8AC3E}">
        <p14:creationId xmlns:p14="http://schemas.microsoft.com/office/powerpoint/2010/main" val="1211030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65B7F-8083-4050-8722-D1B3EB0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82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057C81B-CCBB-F028-FAEC-42C1B5DE74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AD8B20B-DFC0-30D9-106F-017F0E3B81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Michael</a:t>
            </a:r>
          </a:p>
          <a:p>
            <a:endParaRPr lang="en-US" altLang="en-US" dirty="0"/>
          </a:p>
        </p:txBody>
      </p:sp>
      <p:sp>
        <p:nvSpPr>
          <p:cNvPr id="10244" name="Slide Number Placeholder 3">
            <a:extLst>
              <a:ext uri="{FF2B5EF4-FFF2-40B4-BE49-F238E27FC236}">
                <a16:creationId xmlns:a16="http://schemas.microsoft.com/office/drawing/2014/main" id="{4194F77F-C8BF-6622-F2B6-C70990F047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5650" indent="-290513">
              <a:defRPr>
                <a:solidFill>
                  <a:schemeClr val="tx1"/>
                </a:solidFill>
                <a:latin typeface="Arial" panose="020B0604020202020204" pitchFamily="34" charset="0"/>
                <a:cs typeface="Arial" panose="020B0604020202020204" pitchFamily="34" charset="0"/>
              </a:defRPr>
            </a:lvl2pPr>
            <a:lvl3pPr marL="1163638" indent="-231775">
              <a:defRPr>
                <a:solidFill>
                  <a:schemeClr val="tx1"/>
                </a:solidFill>
                <a:latin typeface="Arial" panose="020B0604020202020204" pitchFamily="34" charset="0"/>
                <a:cs typeface="Arial" panose="020B0604020202020204" pitchFamily="34" charset="0"/>
              </a:defRPr>
            </a:lvl3pPr>
            <a:lvl4pPr marL="1628775" indent="-231775">
              <a:defRPr>
                <a:solidFill>
                  <a:schemeClr val="tx1"/>
                </a:solidFill>
                <a:latin typeface="Arial" panose="020B0604020202020204" pitchFamily="34" charset="0"/>
                <a:cs typeface="Arial" panose="020B0604020202020204" pitchFamily="34" charset="0"/>
              </a:defRPr>
            </a:lvl4pPr>
            <a:lvl5pPr marL="2093913" indent="-231775">
              <a:defRPr>
                <a:solidFill>
                  <a:schemeClr val="tx1"/>
                </a:solidFill>
                <a:latin typeface="Arial" panose="020B060402020202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592040-C7C9-4AAF-B73F-F9C2864864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65B7F-8083-4050-8722-D1B3EB0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991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Kelly/Jason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65B7F-8083-4050-8722-D1B3EB0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4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Kelly/Jason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65B7F-8083-4050-8722-D1B3EB0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523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Kelly/Jason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65B7F-8083-4050-8722-D1B3EB0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065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Kelly/Jason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65B7F-8083-4050-8722-D1B3EB0AC2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386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3">
                    <a:lumMod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9600" y="6356357"/>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7"/>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09847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7"/>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7"/>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1641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7"/>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7"/>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50741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7"/>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40968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7"/>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16585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95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447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0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406400" y="228600"/>
            <a:ext cx="633984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0" indent="0" algn="ctr" rtl="0" latinLnBrk="0">
              <a:spcBef>
                <a:spcPct val="20000"/>
              </a:spcBef>
              <a:defRPr lang="en-US" sz="2000" dirty="0">
                <a:solidFill>
                  <a:schemeClr val="accent3">
                    <a:lumMod val="50000"/>
                  </a:schemeClr>
                </a:solidFill>
                <a:latin typeface="+mn-lt"/>
                <a:ea typeface="+mn-ea"/>
                <a:cs typeface="+mn-cs"/>
              </a:defRPr>
            </a:lvl1pPr>
            <a:extLst/>
          </a:lstStyle>
          <a:p>
            <a:pPr lvl="0"/>
            <a:r>
              <a:rPr lang="en-US" noProof="0"/>
              <a:t>Click icon to add picture</a:t>
            </a:r>
            <a:endParaRPr lang="en-US" noProof="0" dirty="0"/>
          </a:p>
        </p:txBody>
      </p:sp>
      <p:sp>
        <p:nvSpPr>
          <p:cNvPr id="25" name="Text Placeholder 24"/>
          <p:cNvSpPr>
            <a:spLocks noGrp="1"/>
          </p:cNvSpPr>
          <p:nvPr>
            <p:ph type="body" sz="quarter" idx="11"/>
          </p:nvPr>
        </p:nvSpPr>
        <p:spPr>
          <a:xfrm>
            <a:off x="6807200" y="228600"/>
            <a:ext cx="4267200" cy="3810000"/>
          </a:xfrm>
        </p:spPr>
        <p:txBody>
          <a:bodyPr tIns="91440" bIns="91440"/>
          <a:lstStyle>
            <a:lvl1pPr marL="0" marR="0" indent="0" algn="l">
              <a:buFontTx/>
              <a:buNone/>
              <a:defRPr sz="2000" i="0"/>
            </a:lvl1pPr>
            <a:extLst/>
          </a:lstStyle>
          <a:p>
            <a:pPr lvl="0"/>
            <a:r>
              <a:rPr lang="en-US"/>
              <a:t>Click to edit Master text styles</a:t>
            </a:r>
          </a:p>
        </p:txBody>
      </p:sp>
      <p:sp>
        <p:nvSpPr>
          <p:cNvPr id="4" name="Date Placeholder 3"/>
          <p:cNvSpPr>
            <a:spLocks noGrp="1"/>
          </p:cNvSpPr>
          <p:nvPr>
            <p:ph type="dt" sz="half" idx="12"/>
          </p:nvPr>
        </p:nvSpPr>
        <p:spPr>
          <a:xfrm>
            <a:off x="609600" y="6356357"/>
            <a:ext cx="2844800" cy="365125"/>
          </a:xfrm>
          <a:prstGeom prst="rect">
            <a:avLst/>
          </a:prstGeom>
        </p:spPr>
        <p:txBody>
          <a:bodyPr/>
          <a:lstStyle>
            <a:lvl1pPr algn="r">
              <a:defRPr>
                <a:solidFill>
                  <a:srgbClr val="FFFFFF"/>
                </a:solidFill>
              </a:defRPr>
            </a:lvl1pPr>
            <a:extLst/>
          </a:lstStyle>
          <a:p>
            <a:pPr>
              <a:defRPr/>
            </a:pPr>
            <a:endParaRPr lang="en-US" dirty="0">
              <a:solidFill>
                <a:srgbClr val="000000"/>
              </a:solidFill>
            </a:endParaRPr>
          </a:p>
        </p:txBody>
      </p:sp>
      <p:sp>
        <p:nvSpPr>
          <p:cNvPr id="5" name="Slide Number Placeholder 4"/>
          <p:cNvSpPr>
            <a:spLocks noGrp="1"/>
          </p:cNvSpPr>
          <p:nvPr>
            <p:ph type="sldNum" sz="quarter" idx="13"/>
          </p:nvPr>
        </p:nvSpPr>
        <p:spPr>
          <a:xfrm rot="5400000">
            <a:off x="11199818" y="5901803"/>
            <a:ext cx="968375" cy="486833"/>
          </a:xfrm>
          <a:prstGeom prst="rect">
            <a:avLst/>
          </a:prstGeom>
        </p:spPr>
        <p:txBody>
          <a:bodyPr/>
          <a:lstStyle>
            <a:lvl1pPr>
              <a:defRPr/>
            </a:lvl1pPr>
            <a:extLst/>
          </a:lstStyle>
          <a:p>
            <a:pPr>
              <a:defRPr/>
            </a:pPr>
            <a:fld id="{96C05B31-387C-4A87-B1F3-A59555D3B318}" type="slidenum">
              <a:rPr lang="en-US">
                <a:solidFill>
                  <a:srgbClr val="FFFFFF"/>
                </a:solidFill>
              </a:rPr>
              <a:pPr>
                <a:defRPr/>
              </a:pPr>
              <a:t>‹#›</a:t>
            </a:fld>
            <a:endParaRPr lang="en-US" dirty="0">
              <a:solidFill>
                <a:srgbClr val="FFFFFF"/>
              </a:solidFill>
            </a:endParaRPr>
          </a:p>
        </p:txBody>
      </p:sp>
      <p:sp>
        <p:nvSpPr>
          <p:cNvPr id="6" name="Footer Placeholder 5"/>
          <p:cNvSpPr>
            <a:spLocks noGrp="1"/>
          </p:cNvSpPr>
          <p:nvPr>
            <p:ph type="ftr" sz="quarter" idx="14"/>
          </p:nvPr>
        </p:nvSpPr>
        <p:spPr>
          <a:xfrm>
            <a:off x="4165600" y="6356357"/>
            <a:ext cx="3860800" cy="365125"/>
          </a:xfrm>
          <a:prstGeom prst="rect">
            <a:avLst/>
          </a:prstGeom>
        </p:spPr>
        <p:txBody>
          <a:bodyPr/>
          <a:lstStyle>
            <a:lvl1pPr>
              <a:defRPr/>
            </a:lvl1pPr>
            <a:extLst/>
          </a:lstStyle>
          <a:p>
            <a:pPr>
              <a:defRPr/>
            </a:pPr>
            <a:endParaRPr lang="en-US" dirty="0">
              <a:solidFill>
                <a:srgbClr val="FFFFFF"/>
              </a:solidFill>
            </a:endParaRPr>
          </a:p>
        </p:txBody>
      </p:sp>
    </p:spTree>
    <p:extLst>
      <p:ext uri="{BB962C8B-B14F-4D97-AF65-F5344CB8AC3E}">
        <p14:creationId xmlns:p14="http://schemas.microsoft.com/office/powerpoint/2010/main" val="373904676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356357"/>
            <a:ext cx="2844800" cy="365125"/>
          </a:xfrm>
          <a:prstGeom prst="rect">
            <a:avLst/>
          </a:prstGeom>
          <a:ln/>
        </p:spPr>
        <p:txBody>
          <a:bodyPr/>
          <a:lstStyle>
            <a:lvl1pPr>
              <a:defRPr/>
            </a:lvl1pPr>
          </a:lstStyle>
          <a:p>
            <a:pPr>
              <a:defRPr/>
            </a:pPr>
            <a:endParaRPr lang="en-US" dirty="0">
              <a:solidFill>
                <a:prstClr val="black"/>
              </a:solidFill>
            </a:endParaRPr>
          </a:p>
        </p:txBody>
      </p:sp>
      <p:sp>
        <p:nvSpPr>
          <p:cNvPr id="6" name="Footer Placeholder 5"/>
          <p:cNvSpPr>
            <a:spLocks noGrp="1" noChangeArrowheads="1"/>
          </p:cNvSpPr>
          <p:nvPr>
            <p:ph type="ftr" sz="quarter" idx="11"/>
          </p:nvPr>
        </p:nvSpPr>
        <p:spPr>
          <a:xfrm>
            <a:off x="4165600" y="6356357"/>
            <a:ext cx="3860800" cy="365125"/>
          </a:xfrm>
          <a:prstGeom prst="rect">
            <a:avLst/>
          </a:prstGeom>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17FACE-E788-437B-863F-F885DC6C726B}"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911418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10058400" cy="990600"/>
          </a:xfrm>
        </p:spPr>
        <p:txBody>
          <a:bodyPr/>
          <a:lstStyle/>
          <a:p>
            <a:r>
              <a:rPr lang="en-US"/>
              <a:t>Click to edit Master title style</a:t>
            </a:r>
          </a:p>
        </p:txBody>
      </p:sp>
      <p:sp>
        <p:nvSpPr>
          <p:cNvPr id="3" name="Text Placeholder 2"/>
          <p:cNvSpPr>
            <a:spLocks noGrp="1"/>
          </p:cNvSpPr>
          <p:nvPr>
            <p:ph type="body" sz="half" idx="1"/>
          </p:nvPr>
        </p:nvSpPr>
        <p:spPr>
          <a:xfrm>
            <a:off x="1794936" y="1841500"/>
            <a:ext cx="4944533"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942668" y="1841500"/>
            <a:ext cx="4944533" cy="4406900"/>
          </a:xfrm>
        </p:spPr>
        <p:txBody>
          <a:bodyPr/>
          <a:lstStyle/>
          <a:p>
            <a:pPr lvl="0"/>
            <a:r>
              <a:rPr lang="en-US" noProof="0"/>
              <a:t>Click icon to add media</a:t>
            </a:r>
            <a:endParaRPr lang="en-US" noProof="0" dirty="0"/>
          </a:p>
        </p:txBody>
      </p:sp>
      <p:sp>
        <p:nvSpPr>
          <p:cNvPr id="5" name="Date Placeholder 4"/>
          <p:cNvSpPr>
            <a:spLocks noGrp="1"/>
          </p:cNvSpPr>
          <p:nvPr>
            <p:ph type="dt" sz="half" idx="10"/>
          </p:nvPr>
        </p:nvSpPr>
        <p:spPr>
          <a:xfrm>
            <a:off x="3759200" y="6248400"/>
            <a:ext cx="1727200" cy="457200"/>
          </a:xfrm>
          <a:prstGeom prst="rect">
            <a:avLst/>
          </a:prstGeom>
        </p:spPr>
        <p:txBody>
          <a:bodyPr/>
          <a:lstStyle>
            <a:lvl1pPr>
              <a:defRPr/>
            </a:lvl1pPr>
          </a:lstStyle>
          <a:p>
            <a:pPr>
              <a:defRPr/>
            </a:pPr>
            <a:endParaRPr lang="en-US" dirty="0">
              <a:solidFill>
                <a:prstClr val="black"/>
              </a:solidFill>
            </a:endParaRPr>
          </a:p>
        </p:txBody>
      </p:sp>
      <p:sp>
        <p:nvSpPr>
          <p:cNvPr id="6" name="Footer Placeholder 5"/>
          <p:cNvSpPr>
            <a:spLocks noGrp="1"/>
          </p:cNvSpPr>
          <p:nvPr>
            <p:ph type="ftr" sz="quarter" idx="11"/>
          </p:nvPr>
        </p:nvSpPr>
        <p:spPr>
          <a:xfrm>
            <a:off x="5892800" y="6248400"/>
            <a:ext cx="3962400" cy="457200"/>
          </a:xfrm>
          <a:prstGeom prst="rect">
            <a:avLst/>
          </a:prstGeom>
        </p:spPr>
        <p:txBody>
          <a:bodyPr/>
          <a:lstStyle>
            <a:lvl1pPr>
              <a:defRPr/>
            </a:lvl1pPr>
          </a:lstStyle>
          <a:p>
            <a:pPr>
              <a:defRPr/>
            </a:pPr>
            <a:endParaRPr lang="en-US" dirty="0">
              <a:solidFill>
                <a:prstClr val="black"/>
              </a:solidFill>
            </a:endParaRPr>
          </a:p>
        </p:txBody>
      </p:sp>
      <p:sp>
        <p:nvSpPr>
          <p:cNvPr id="7" name="Slide Number Placeholder 6"/>
          <p:cNvSpPr>
            <a:spLocks noGrp="1"/>
          </p:cNvSpPr>
          <p:nvPr>
            <p:ph type="sldNum" sz="quarter" idx="12"/>
          </p:nvPr>
        </p:nvSpPr>
        <p:spPr>
          <a:xfrm>
            <a:off x="10244667" y="6540500"/>
            <a:ext cx="1727200" cy="342900"/>
          </a:xfrm>
          <a:prstGeom prst="rect">
            <a:avLst/>
          </a:prstGeom>
        </p:spPr>
        <p:txBody>
          <a:bodyPr/>
          <a:lstStyle>
            <a:lvl1pPr>
              <a:defRPr/>
            </a:lvl1pPr>
          </a:lstStyle>
          <a:p>
            <a:pPr>
              <a:defRPr/>
            </a:pPr>
            <a:fld id="{89822DBB-21DA-4EC6-AA44-9786A423C404}"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171637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7"/>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15498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06934-904D-6E54-EF17-8FACB63014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C44BA0-D932-86CF-9395-F4E10D5223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55E188-8821-2D5B-D4DF-93AE78B89FAE}"/>
              </a:ext>
            </a:extLst>
          </p:cNvPr>
          <p:cNvSpPr>
            <a:spLocks noGrp="1"/>
          </p:cNvSpPr>
          <p:nvPr>
            <p:ph type="dt" sz="half" idx="10"/>
          </p:nvPr>
        </p:nvSpPr>
        <p:spPr/>
        <p:txBody>
          <a:bodyPr/>
          <a:lstStyle/>
          <a:p>
            <a:fld id="{BD26FA51-7DD2-402E-B597-B1FA7F3ACA51}" type="datetimeFigureOut">
              <a:rPr lang="en-US" smtClean="0"/>
              <a:t>12/13/2022</a:t>
            </a:fld>
            <a:endParaRPr lang="en-US" dirty="0"/>
          </a:p>
        </p:txBody>
      </p:sp>
      <p:sp>
        <p:nvSpPr>
          <p:cNvPr id="5" name="Footer Placeholder 4">
            <a:extLst>
              <a:ext uri="{FF2B5EF4-FFF2-40B4-BE49-F238E27FC236}">
                <a16:creationId xmlns:a16="http://schemas.microsoft.com/office/drawing/2014/main" id="{908BF96A-3008-D7FA-572F-647A4D7D5D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E9592B-254C-DF15-D904-4EA4DB1FB055}"/>
              </a:ext>
            </a:extLst>
          </p:cNvPr>
          <p:cNvSpPr>
            <a:spLocks noGrp="1"/>
          </p:cNvSpPr>
          <p:nvPr>
            <p:ph type="sldNum" sz="quarter" idx="12"/>
          </p:nvPr>
        </p:nvSpPr>
        <p:spPr/>
        <p:txBody>
          <a:bodyPr/>
          <a:lstStyle/>
          <a:p>
            <a:fld id="{A85C90EA-C85B-42D2-9ED0-93575B6B3892}" type="slidenum">
              <a:rPr lang="en-US" smtClean="0"/>
              <a:t>‹#›</a:t>
            </a:fld>
            <a:endParaRPr lang="en-US" dirty="0"/>
          </a:p>
        </p:txBody>
      </p:sp>
    </p:spTree>
    <p:extLst>
      <p:ext uri="{BB962C8B-B14F-4D97-AF65-F5344CB8AC3E}">
        <p14:creationId xmlns:p14="http://schemas.microsoft.com/office/powerpoint/2010/main" val="2773350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BEED-0293-CB97-75F0-F4FE9C5EF5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45534-3C6D-90AB-73F3-D731439F76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E4A68-ADEA-EC1D-C38B-BC3D2BE3B9DB}"/>
              </a:ext>
            </a:extLst>
          </p:cNvPr>
          <p:cNvSpPr>
            <a:spLocks noGrp="1"/>
          </p:cNvSpPr>
          <p:nvPr>
            <p:ph type="dt" sz="half" idx="10"/>
          </p:nvPr>
        </p:nvSpPr>
        <p:spPr/>
        <p:txBody>
          <a:bodyPr/>
          <a:lstStyle/>
          <a:p>
            <a:fld id="{BD26FA51-7DD2-402E-B597-B1FA7F3ACA51}" type="datetimeFigureOut">
              <a:rPr lang="en-US" smtClean="0"/>
              <a:t>12/13/2022</a:t>
            </a:fld>
            <a:endParaRPr lang="en-US" dirty="0"/>
          </a:p>
        </p:txBody>
      </p:sp>
      <p:sp>
        <p:nvSpPr>
          <p:cNvPr id="5" name="Footer Placeholder 4">
            <a:extLst>
              <a:ext uri="{FF2B5EF4-FFF2-40B4-BE49-F238E27FC236}">
                <a16:creationId xmlns:a16="http://schemas.microsoft.com/office/drawing/2014/main" id="{2621E711-E20D-E6C4-8B57-2C3DD83E1E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B52E96-23C2-80A8-FEEA-31048577D3B5}"/>
              </a:ext>
            </a:extLst>
          </p:cNvPr>
          <p:cNvSpPr>
            <a:spLocks noGrp="1"/>
          </p:cNvSpPr>
          <p:nvPr>
            <p:ph type="sldNum" sz="quarter" idx="12"/>
          </p:nvPr>
        </p:nvSpPr>
        <p:spPr/>
        <p:txBody>
          <a:bodyPr/>
          <a:lstStyle/>
          <a:p>
            <a:fld id="{A85C90EA-C85B-42D2-9ED0-93575B6B3892}" type="slidenum">
              <a:rPr lang="en-US" smtClean="0"/>
              <a:t>‹#›</a:t>
            </a:fld>
            <a:endParaRPr lang="en-US" dirty="0"/>
          </a:p>
        </p:txBody>
      </p:sp>
    </p:spTree>
    <p:extLst>
      <p:ext uri="{BB962C8B-B14F-4D97-AF65-F5344CB8AC3E}">
        <p14:creationId xmlns:p14="http://schemas.microsoft.com/office/powerpoint/2010/main" val="3785374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67207-DAE1-64A8-1E66-DD524648F5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24C190-7201-9B7A-02C6-7036FC61C3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C12212-E4D8-9B93-22BD-02F02F930BC1}"/>
              </a:ext>
            </a:extLst>
          </p:cNvPr>
          <p:cNvSpPr>
            <a:spLocks noGrp="1"/>
          </p:cNvSpPr>
          <p:nvPr>
            <p:ph type="dt" sz="half" idx="10"/>
          </p:nvPr>
        </p:nvSpPr>
        <p:spPr/>
        <p:txBody>
          <a:bodyPr/>
          <a:lstStyle/>
          <a:p>
            <a:fld id="{BD26FA51-7DD2-402E-B597-B1FA7F3ACA51}" type="datetimeFigureOut">
              <a:rPr lang="en-US" smtClean="0"/>
              <a:t>12/13/2022</a:t>
            </a:fld>
            <a:endParaRPr lang="en-US" dirty="0"/>
          </a:p>
        </p:txBody>
      </p:sp>
      <p:sp>
        <p:nvSpPr>
          <p:cNvPr id="5" name="Footer Placeholder 4">
            <a:extLst>
              <a:ext uri="{FF2B5EF4-FFF2-40B4-BE49-F238E27FC236}">
                <a16:creationId xmlns:a16="http://schemas.microsoft.com/office/drawing/2014/main" id="{8CA581FE-D32A-4E34-C78D-0C5B2ED62C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52C9-D62B-BD14-E4BC-EA33AA849FAF}"/>
              </a:ext>
            </a:extLst>
          </p:cNvPr>
          <p:cNvSpPr>
            <a:spLocks noGrp="1"/>
          </p:cNvSpPr>
          <p:nvPr>
            <p:ph type="sldNum" sz="quarter" idx="12"/>
          </p:nvPr>
        </p:nvSpPr>
        <p:spPr/>
        <p:txBody>
          <a:bodyPr/>
          <a:lstStyle/>
          <a:p>
            <a:fld id="{A85C90EA-C85B-42D2-9ED0-93575B6B3892}" type="slidenum">
              <a:rPr lang="en-US" smtClean="0"/>
              <a:t>‹#›</a:t>
            </a:fld>
            <a:endParaRPr lang="en-US" dirty="0"/>
          </a:p>
        </p:txBody>
      </p:sp>
    </p:spTree>
    <p:extLst>
      <p:ext uri="{BB962C8B-B14F-4D97-AF65-F5344CB8AC3E}">
        <p14:creationId xmlns:p14="http://schemas.microsoft.com/office/powerpoint/2010/main" val="3413689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F77D-C3CB-6668-9226-3B7C89FDD3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8CDE2-D194-EBB9-2DB6-F61E8A6C91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4E2D79-C035-C96E-2A0B-5E65B016A7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910A48-8691-67D9-B7A6-47E66686582D}"/>
              </a:ext>
            </a:extLst>
          </p:cNvPr>
          <p:cNvSpPr>
            <a:spLocks noGrp="1"/>
          </p:cNvSpPr>
          <p:nvPr>
            <p:ph type="dt" sz="half" idx="10"/>
          </p:nvPr>
        </p:nvSpPr>
        <p:spPr/>
        <p:txBody>
          <a:bodyPr/>
          <a:lstStyle/>
          <a:p>
            <a:fld id="{BD26FA51-7DD2-402E-B597-B1FA7F3ACA51}" type="datetimeFigureOut">
              <a:rPr lang="en-US" smtClean="0"/>
              <a:t>12/13/2022</a:t>
            </a:fld>
            <a:endParaRPr lang="en-US" dirty="0"/>
          </a:p>
        </p:txBody>
      </p:sp>
      <p:sp>
        <p:nvSpPr>
          <p:cNvPr id="6" name="Footer Placeholder 5">
            <a:extLst>
              <a:ext uri="{FF2B5EF4-FFF2-40B4-BE49-F238E27FC236}">
                <a16:creationId xmlns:a16="http://schemas.microsoft.com/office/drawing/2014/main" id="{2A1D039B-9414-4D37-4430-2C91E62DA9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593B41-4FF6-5100-EE50-52FE77887205}"/>
              </a:ext>
            </a:extLst>
          </p:cNvPr>
          <p:cNvSpPr>
            <a:spLocks noGrp="1"/>
          </p:cNvSpPr>
          <p:nvPr>
            <p:ph type="sldNum" sz="quarter" idx="12"/>
          </p:nvPr>
        </p:nvSpPr>
        <p:spPr/>
        <p:txBody>
          <a:bodyPr/>
          <a:lstStyle/>
          <a:p>
            <a:fld id="{A85C90EA-C85B-42D2-9ED0-93575B6B3892}" type="slidenum">
              <a:rPr lang="en-US" smtClean="0"/>
              <a:t>‹#›</a:t>
            </a:fld>
            <a:endParaRPr lang="en-US" dirty="0"/>
          </a:p>
        </p:txBody>
      </p:sp>
    </p:spTree>
    <p:extLst>
      <p:ext uri="{BB962C8B-B14F-4D97-AF65-F5344CB8AC3E}">
        <p14:creationId xmlns:p14="http://schemas.microsoft.com/office/powerpoint/2010/main" val="2044085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93342-4345-5A78-7B00-2DD3B79D14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4E8818-1F6D-D01F-4016-E46A5CA54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596677-B099-EE3E-FB54-16C75CC6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48645F-CC95-FE59-725C-F418962A9F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ECCFC7-F197-72DE-F570-9C00532790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B3501F-7301-93D0-C14E-96F13610C2BA}"/>
              </a:ext>
            </a:extLst>
          </p:cNvPr>
          <p:cNvSpPr>
            <a:spLocks noGrp="1"/>
          </p:cNvSpPr>
          <p:nvPr>
            <p:ph type="dt" sz="half" idx="10"/>
          </p:nvPr>
        </p:nvSpPr>
        <p:spPr/>
        <p:txBody>
          <a:bodyPr/>
          <a:lstStyle/>
          <a:p>
            <a:fld id="{BD26FA51-7DD2-402E-B597-B1FA7F3ACA51}" type="datetimeFigureOut">
              <a:rPr lang="en-US" smtClean="0"/>
              <a:t>12/13/2022</a:t>
            </a:fld>
            <a:endParaRPr lang="en-US" dirty="0"/>
          </a:p>
        </p:txBody>
      </p:sp>
      <p:sp>
        <p:nvSpPr>
          <p:cNvPr id="8" name="Footer Placeholder 7">
            <a:extLst>
              <a:ext uri="{FF2B5EF4-FFF2-40B4-BE49-F238E27FC236}">
                <a16:creationId xmlns:a16="http://schemas.microsoft.com/office/drawing/2014/main" id="{63A3115C-C972-0C3C-EDBD-B611EBB5256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F2DE2AF-175F-652A-0781-DBA9DCCC9AFC}"/>
              </a:ext>
            </a:extLst>
          </p:cNvPr>
          <p:cNvSpPr>
            <a:spLocks noGrp="1"/>
          </p:cNvSpPr>
          <p:nvPr>
            <p:ph type="sldNum" sz="quarter" idx="12"/>
          </p:nvPr>
        </p:nvSpPr>
        <p:spPr/>
        <p:txBody>
          <a:bodyPr/>
          <a:lstStyle/>
          <a:p>
            <a:fld id="{A85C90EA-C85B-42D2-9ED0-93575B6B3892}" type="slidenum">
              <a:rPr lang="en-US" smtClean="0"/>
              <a:t>‹#›</a:t>
            </a:fld>
            <a:endParaRPr lang="en-US" dirty="0"/>
          </a:p>
        </p:txBody>
      </p:sp>
    </p:spTree>
    <p:extLst>
      <p:ext uri="{BB962C8B-B14F-4D97-AF65-F5344CB8AC3E}">
        <p14:creationId xmlns:p14="http://schemas.microsoft.com/office/powerpoint/2010/main" val="1042132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8E22-81C7-E36E-5C31-7265AA1B80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72E80B-185B-38CE-2A6A-10A2797E5D6B}"/>
              </a:ext>
            </a:extLst>
          </p:cNvPr>
          <p:cNvSpPr>
            <a:spLocks noGrp="1"/>
          </p:cNvSpPr>
          <p:nvPr>
            <p:ph type="dt" sz="half" idx="10"/>
          </p:nvPr>
        </p:nvSpPr>
        <p:spPr/>
        <p:txBody>
          <a:bodyPr/>
          <a:lstStyle/>
          <a:p>
            <a:fld id="{BD26FA51-7DD2-402E-B597-B1FA7F3ACA51}" type="datetimeFigureOut">
              <a:rPr lang="en-US" smtClean="0"/>
              <a:t>12/13/2022</a:t>
            </a:fld>
            <a:endParaRPr lang="en-US" dirty="0"/>
          </a:p>
        </p:txBody>
      </p:sp>
      <p:sp>
        <p:nvSpPr>
          <p:cNvPr id="4" name="Footer Placeholder 3">
            <a:extLst>
              <a:ext uri="{FF2B5EF4-FFF2-40B4-BE49-F238E27FC236}">
                <a16:creationId xmlns:a16="http://schemas.microsoft.com/office/drawing/2014/main" id="{9D26C78F-C5BD-918A-23B9-614E023AF5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5A647F3-8821-97F5-602F-7E494F1A34C0}"/>
              </a:ext>
            </a:extLst>
          </p:cNvPr>
          <p:cNvSpPr>
            <a:spLocks noGrp="1"/>
          </p:cNvSpPr>
          <p:nvPr>
            <p:ph type="sldNum" sz="quarter" idx="12"/>
          </p:nvPr>
        </p:nvSpPr>
        <p:spPr/>
        <p:txBody>
          <a:bodyPr/>
          <a:lstStyle/>
          <a:p>
            <a:fld id="{A85C90EA-C85B-42D2-9ED0-93575B6B3892}" type="slidenum">
              <a:rPr lang="en-US" smtClean="0"/>
              <a:t>‹#›</a:t>
            </a:fld>
            <a:endParaRPr lang="en-US" dirty="0"/>
          </a:p>
        </p:txBody>
      </p:sp>
    </p:spTree>
    <p:extLst>
      <p:ext uri="{BB962C8B-B14F-4D97-AF65-F5344CB8AC3E}">
        <p14:creationId xmlns:p14="http://schemas.microsoft.com/office/powerpoint/2010/main" val="2690519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C47306-325B-35BD-CBD3-5CB754BE7449}"/>
              </a:ext>
            </a:extLst>
          </p:cNvPr>
          <p:cNvSpPr>
            <a:spLocks noGrp="1"/>
          </p:cNvSpPr>
          <p:nvPr>
            <p:ph type="dt" sz="half" idx="10"/>
          </p:nvPr>
        </p:nvSpPr>
        <p:spPr/>
        <p:txBody>
          <a:bodyPr/>
          <a:lstStyle/>
          <a:p>
            <a:fld id="{BD26FA51-7DD2-402E-B597-B1FA7F3ACA51}" type="datetimeFigureOut">
              <a:rPr lang="en-US" smtClean="0"/>
              <a:t>12/13/2022</a:t>
            </a:fld>
            <a:endParaRPr lang="en-US" dirty="0"/>
          </a:p>
        </p:txBody>
      </p:sp>
      <p:sp>
        <p:nvSpPr>
          <p:cNvPr id="3" name="Footer Placeholder 2">
            <a:extLst>
              <a:ext uri="{FF2B5EF4-FFF2-40B4-BE49-F238E27FC236}">
                <a16:creationId xmlns:a16="http://schemas.microsoft.com/office/drawing/2014/main" id="{55E9E38C-3633-3852-C8D0-DBF4F0C992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FB5E6C-FFED-FA30-91A7-7C02807208FB}"/>
              </a:ext>
            </a:extLst>
          </p:cNvPr>
          <p:cNvSpPr>
            <a:spLocks noGrp="1"/>
          </p:cNvSpPr>
          <p:nvPr>
            <p:ph type="sldNum" sz="quarter" idx="12"/>
          </p:nvPr>
        </p:nvSpPr>
        <p:spPr/>
        <p:txBody>
          <a:bodyPr/>
          <a:lstStyle/>
          <a:p>
            <a:fld id="{A85C90EA-C85B-42D2-9ED0-93575B6B3892}" type="slidenum">
              <a:rPr lang="en-US" smtClean="0"/>
              <a:t>‹#›</a:t>
            </a:fld>
            <a:endParaRPr lang="en-US" dirty="0"/>
          </a:p>
        </p:txBody>
      </p:sp>
    </p:spTree>
    <p:extLst>
      <p:ext uri="{BB962C8B-B14F-4D97-AF65-F5344CB8AC3E}">
        <p14:creationId xmlns:p14="http://schemas.microsoft.com/office/powerpoint/2010/main" val="3987065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0635-8B9E-D639-4F5C-2514E44CA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544A89-AB6A-81AA-F1DD-C33C7061D5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31112A-3444-1613-8E35-4E4DB2B46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9EA705-A693-7E6B-4848-606F1D13B0C7}"/>
              </a:ext>
            </a:extLst>
          </p:cNvPr>
          <p:cNvSpPr>
            <a:spLocks noGrp="1"/>
          </p:cNvSpPr>
          <p:nvPr>
            <p:ph type="dt" sz="half" idx="10"/>
          </p:nvPr>
        </p:nvSpPr>
        <p:spPr/>
        <p:txBody>
          <a:bodyPr/>
          <a:lstStyle/>
          <a:p>
            <a:fld id="{BD26FA51-7DD2-402E-B597-B1FA7F3ACA51}" type="datetimeFigureOut">
              <a:rPr lang="en-US" smtClean="0"/>
              <a:t>12/13/2022</a:t>
            </a:fld>
            <a:endParaRPr lang="en-US" dirty="0"/>
          </a:p>
        </p:txBody>
      </p:sp>
      <p:sp>
        <p:nvSpPr>
          <p:cNvPr id="6" name="Footer Placeholder 5">
            <a:extLst>
              <a:ext uri="{FF2B5EF4-FFF2-40B4-BE49-F238E27FC236}">
                <a16:creationId xmlns:a16="http://schemas.microsoft.com/office/drawing/2014/main" id="{2C925F47-3E97-90FF-E947-018A7C7241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39EBBE-2DA4-9C2A-7D2F-DAECC79AF78E}"/>
              </a:ext>
            </a:extLst>
          </p:cNvPr>
          <p:cNvSpPr>
            <a:spLocks noGrp="1"/>
          </p:cNvSpPr>
          <p:nvPr>
            <p:ph type="sldNum" sz="quarter" idx="12"/>
          </p:nvPr>
        </p:nvSpPr>
        <p:spPr/>
        <p:txBody>
          <a:bodyPr/>
          <a:lstStyle/>
          <a:p>
            <a:fld id="{A85C90EA-C85B-42D2-9ED0-93575B6B3892}" type="slidenum">
              <a:rPr lang="en-US" smtClean="0"/>
              <a:t>‹#›</a:t>
            </a:fld>
            <a:endParaRPr lang="en-US" dirty="0"/>
          </a:p>
        </p:txBody>
      </p:sp>
    </p:spTree>
    <p:extLst>
      <p:ext uri="{BB962C8B-B14F-4D97-AF65-F5344CB8AC3E}">
        <p14:creationId xmlns:p14="http://schemas.microsoft.com/office/powerpoint/2010/main" val="1529528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8AA54-BE09-C5B6-22B0-ACFAF9385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D4FCBD-1B88-9FAA-BE0B-B65E5D6DE2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D7DCD20-83A4-BA20-2CF5-92FA37178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2C72E0-D753-C6EB-2B1B-5E48D490AA37}"/>
              </a:ext>
            </a:extLst>
          </p:cNvPr>
          <p:cNvSpPr>
            <a:spLocks noGrp="1"/>
          </p:cNvSpPr>
          <p:nvPr>
            <p:ph type="dt" sz="half" idx="10"/>
          </p:nvPr>
        </p:nvSpPr>
        <p:spPr/>
        <p:txBody>
          <a:bodyPr/>
          <a:lstStyle/>
          <a:p>
            <a:fld id="{BD26FA51-7DD2-402E-B597-B1FA7F3ACA51}" type="datetimeFigureOut">
              <a:rPr lang="en-US" smtClean="0"/>
              <a:t>12/13/2022</a:t>
            </a:fld>
            <a:endParaRPr lang="en-US" dirty="0"/>
          </a:p>
        </p:txBody>
      </p:sp>
      <p:sp>
        <p:nvSpPr>
          <p:cNvPr id="6" name="Footer Placeholder 5">
            <a:extLst>
              <a:ext uri="{FF2B5EF4-FFF2-40B4-BE49-F238E27FC236}">
                <a16:creationId xmlns:a16="http://schemas.microsoft.com/office/drawing/2014/main" id="{524CB594-32D4-9CEB-4A72-C13C2B6C05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862A9F-57E6-83E2-C29F-BB94B70C96D8}"/>
              </a:ext>
            </a:extLst>
          </p:cNvPr>
          <p:cNvSpPr>
            <a:spLocks noGrp="1"/>
          </p:cNvSpPr>
          <p:nvPr>
            <p:ph type="sldNum" sz="quarter" idx="12"/>
          </p:nvPr>
        </p:nvSpPr>
        <p:spPr/>
        <p:txBody>
          <a:bodyPr/>
          <a:lstStyle/>
          <a:p>
            <a:fld id="{A85C90EA-C85B-42D2-9ED0-93575B6B3892}" type="slidenum">
              <a:rPr lang="en-US" smtClean="0"/>
              <a:t>‹#›</a:t>
            </a:fld>
            <a:endParaRPr lang="en-US" dirty="0"/>
          </a:p>
        </p:txBody>
      </p:sp>
    </p:spTree>
    <p:extLst>
      <p:ext uri="{BB962C8B-B14F-4D97-AF65-F5344CB8AC3E}">
        <p14:creationId xmlns:p14="http://schemas.microsoft.com/office/powerpoint/2010/main" val="1637507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981D4-FFB7-D69C-EF82-BAD9E4097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306103-28AB-0DFC-C8B0-CDA604DD2F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64FAB-EB2E-629C-4485-1A38D8443FC8}"/>
              </a:ext>
            </a:extLst>
          </p:cNvPr>
          <p:cNvSpPr>
            <a:spLocks noGrp="1"/>
          </p:cNvSpPr>
          <p:nvPr>
            <p:ph type="dt" sz="half" idx="10"/>
          </p:nvPr>
        </p:nvSpPr>
        <p:spPr/>
        <p:txBody>
          <a:bodyPr/>
          <a:lstStyle/>
          <a:p>
            <a:fld id="{BD26FA51-7DD2-402E-B597-B1FA7F3ACA51}" type="datetimeFigureOut">
              <a:rPr lang="en-US" smtClean="0"/>
              <a:t>12/13/2022</a:t>
            </a:fld>
            <a:endParaRPr lang="en-US" dirty="0"/>
          </a:p>
        </p:txBody>
      </p:sp>
      <p:sp>
        <p:nvSpPr>
          <p:cNvPr id="5" name="Footer Placeholder 4">
            <a:extLst>
              <a:ext uri="{FF2B5EF4-FFF2-40B4-BE49-F238E27FC236}">
                <a16:creationId xmlns:a16="http://schemas.microsoft.com/office/drawing/2014/main" id="{7D0E2811-C47F-6097-A227-CF6943B01B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FEA7E8-D243-82F0-4B44-0D4718107408}"/>
              </a:ext>
            </a:extLst>
          </p:cNvPr>
          <p:cNvSpPr>
            <a:spLocks noGrp="1"/>
          </p:cNvSpPr>
          <p:nvPr>
            <p:ph type="sldNum" sz="quarter" idx="12"/>
          </p:nvPr>
        </p:nvSpPr>
        <p:spPr/>
        <p:txBody>
          <a:bodyPr/>
          <a:lstStyle/>
          <a:p>
            <a:fld id="{A85C90EA-C85B-42D2-9ED0-93575B6B3892}" type="slidenum">
              <a:rPr lang="en-US" smtClean="0"/>
              <a:t>‹#›</a:t>
            </a:fld>
            <a:endParaRPr lang="en-US" dirty="0"/>
          </a:p>
        </p:txBody>
      </p:sp>
    </p:spTree>
    <p:extLst>
      <p:ext uri="{BB962C8B-B14F-4D97-AF65-F5344CB8AC3E}">
        <p14:creationId xmlns:p14="http://schemas.microsoft.com/office/powerpoint/2010/main" val="2287036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
        <p:nvSpPr>
          <p:cNvPr id="7" name="Text Placeholder 6"/>
          <p:cNvSpPr>
            <a:spLocks noGrp="1"/>
          </p:cNvSpPr>
          <p:nvPr>
            <p:ph type="body" sz="quarter" idx="11"/>
          </p:nvPr>
        </p:nvSpPr>
        <p:spPr>
          <a:xfrm>
            <a:off x="609600" y="1066800"/>
            <a:ext cx="10972800" cy="685800"/>
          </a:xfrm>
        </p:spPr>
        <p:txBody>
          <a:bodyPr/>
          <a:lstStyle>
            <a:lvl1pPr marL="0" indent="0" algn="ctr">
              <a:buNone/>
              <a:defRPr b="1">
                <a:solidFill>
                  <a:schemeClr val="accent3">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70769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799F8F-2771-B1F1-7654-DC054FB909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E1CD6E-D671-32B9-0048-A5795C239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6CECE-CB35-D941-79CC-2FE1D9225015}"/>
              </a:ext>
            </a:extLst>
          </p:cNvPr>
          <p:cNvSpPr>
            <a:spLocks noGrp="1"/>
          </p:cNvSpPr>
          <p:nvPr>
            <p:ph type="dt" sz="half" idx="10"/>
          </p:nvPr>
        </p:nvSpPr>
        <p:spPr/>
        <p:txBody>
          <a:bodyPr/>
          <a:lstStyle/>
          <a:p>
            <a:fld id="{BD26FA51-7DD2-402E-B597-B1FA7F3ACA51}" type="datetimeFigureOut">
              <a:rPr lang="en-US" smtClean="0"/>
              <a:t>12/13/2022</a:t>
            </a:fld>
            <a:endParaRPr lang="en-US" dirty="0"/>
          </a:p>
        </p:txBody>
      </p:sp>
      <p:sp>
        <p:nvSpPr>
          <p:cNvPr id="5" name="Footer Placeholder 4">
            <a:extLst>
              <a:ext uri="{FF2B5EF4-FFF2-40B4-BE49-F238E27FC236}">
                <a16:creationId xmlns:a16="http://schemas.microsoft.com/office/drawing/2014/main" id="{A813FCD6-8B96-BCAA-BBFD-5573DCBE66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ECA62E-DC50-B32F-A2F5-6EB7B51D1F5B}"/>
              </a:ext>
            </a:extLst>
          </p:cNvPr>
          <p:cNvSpPr>
            <a:spLocks noGrp="1"/>
          </p:cNvSpPr>
          <p:nvPr>
            <p:ph type="sldNum" sz="quarter" idx="12"/>
          </p:nvPr>
        </p:nvSpPr>
        <p:spPr/>
        <p:txBody>
          <a:bodyPr/>
          <a:lstStyle/>
          <a:p>
            <a:fld id="{A85C90EA-C85B-42D2-9ED0-93575B6B3892}" type="slidenum">
              <a:rPr lang="en-US" smtClean="0"/>
              <a:t>‹#›</a:t>
            </a:fld>
            <a:endParaRPr lang="en-US" dirty="0"/>
          </a:p>
        </p:txBody>
      </p:sp>
    </p:spTree>
    <p:extLst>
      <p:ext uri="{BB962C8B-B14F-4D97-AF65-F5344CB8AC3E}">
        <p14:creationId xmlns:p14="http://schemas.microsoft.com/office/powerpoint/2010/main" val="10571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
        <p:nvSpPr>
          <p:cNvPr id="4" name="Text Placeholder 6"/>
          <p:cNvSpPr>
            <a:spLocks noGrp="1"/>
          </p:cNvSpPr>
          <p:nvPr>
            <p:ph type="body" sz="quarter" idx="11"/>
          </p:nvPr>
        </p:nvSpPr>
        <p:spPr>
          <a:xfrm>
            <a:off x="609600" y="1066800"/>
            <a:ext cx="10972800" cy="685800"/>
          </a:xfrm>
        </p:spPr>
        <p:txBody>
          <a:bodyPr/>
          <a:lstStyle>
            <a:lvl1pPr marL="0" indent="0" algn="ctr">
              <a:buNone/>
              <a:defRPr b="1">
                <a:solidFill>
                  <a:schemeClr val="accent3">
                    <a:lumMod val="50000"/>
                  </a:schemeClr>
                </a:solidFill>
              </a:defRPr>
            </a:lvl1pPr>
          </a:lstStyle>
          <a:p>
            <a:pPr lvl="0"/>
            <a:r>
              <a:rPr lang="en-US"/>
              <a:t>Click to edit Master text styles</a:t>
            </a:r>
          </a:p>
        </p:txBody>
      </p:sp>
      <p:sp>
        <p:nvSpPr>
          <p:cNvPr id="6" name="Content Placeholder 2"/>
          <p:cNvSpPr>
            <a:spLocks noGrp="1"/>
          </p:cNvSpPr>
          <p:nvPr>
            <p:ph idx="1"/>
          </p:nvPr>
        </p:nvSpPr>
        <p:spPr>
          <a:xfrm>
            <a:off x="609600" y="1752602"/>
            <a:ext cx="10972800" cy="4373563"/>
          </a:xfrm>
        </p:spPr>
        <p:txBody>
          <a:bodyPr/>
          <a:lstStyle>
            <a:lvl2pPr marL="742932" indent="-285744">
              <a:buFont typeface="Tahoma" panose="020B060403050404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1548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accent3">
                    <a:lumMod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7"/>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7"/>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284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7"/>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7"/>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98321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chemeClr val="accent3">
                    <a:lumMod val="50000"/>
                  </a:schemeClr>
                </a:solidFill>
              </a:defRPr>
            </a:lvl1pPr>
            <a:lvl2pPr>
              <a:defRPr sz="2000">
                <a:solidFill>
                  <a:schemeClr val="accent3">
                    <a:lumMod val="50000"/>
                  </a:schemeClr>
                </a:solidFill>
              </a:defRPr>
            </a:lvl2pPr>
            <a:lvl3pPr>
              <a:defRPr sz="1800">
                <a:solidFill>
                  <a:schemeClr val="accent3">
                    <a:lumMod val="50000"/>
                  </a:schemeClr>
                </a:solidFill>
              </a:defRPr>
            </a:lvl3pPr>
            <a:lvl4pPr>
              <a:defRPr sz="1600">
                <a:solidFill>
                  <a:schemeClr val="accent3">
                    <a:lumMod val="50000"/>
                  </a:schemeClr>
                </a:solidFill>
              </a:defRPr>
            </a:lvl4pPr>
            <a:lvl5pPr>
              <a:defRPr sz="1600">
                <a:solidFill>
                  <a:schemeClr val="accent3">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solidFill>
                  <a:schemeClr val="accent3">
                    <a:lumMod val="50000"/>
                  </a:schemeClr>
                </a:solidFill>
              </a:defRPr>
            </a:lvl1pPr>
            <a:lvl2pPr>
              <a:defRPr sz="2000">
                <a:solidFill>
                  <a:schemeClr val="accent3">
                    <a:lumMod val="50000"/>
                  </a:schemeClr>
                </a:solidFill>
              </a:defRPr>
            </a:lvl2pPr>
            <a:lvl3pPr>
              <a:defRPr sz="1800">
                <a:solidFill>
                  <a:schemeClr val="accent3">
                    <a:lumMod val="50000"/>
                  </a:schemeClr>
                </a:solidFill>
              </a:defRPr>
            </a:lvl3pPr>
            <a:lvl4pPr>
              <a:defRPr sz="1600">
                <a:solidFill>
                  <a:schemeClr val="accent3">
                    <a:lumMod val="50000"/>
                  </a:schemeClr>
                </a:solidFill>
              </a:defRPr>
            </a:lvl4pPr>
            <a:lvl5pPr>
              <a:defRPr sz="1600">
                <a:solidFill>
                  <a:schemeClr val="accent3">
                    <a:lumMod val="50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9600" y="6356357"/>
            <a:ext cx="2844800" cy="365125"/>
          </a:xfrm>
          <a:prstGeom prst="rect">
            <a:avLst/>
          </a:prstGeom>
        </p:spPr>
        <p:txBody>
          <a:bodyPr/>
          <a:lstStyle/>
          <a:p>
            <a:endParaRPr lang="en-US" dirty="0">
              <a:solidFill>
                <a:prstClr val="black"/>
              </a:solidFill>
            </a:endParaRPr>
          </a:p>
        </p:txBody>
      </p:sp>
      <p:sp>
        <p:nvSpPr>
          <p:cNvPr id="8" name="Footer Placeholder 7"/>
          <p:cNvSpPr>
            <a:spLocks noGrp="1"/>
          </p:cNvSpPr>
          <p:nvPr>
            <p:ph type="ftr" sz="quarter" idx="11"/>
          </p:nvPr>
        </p:nvSpPr>
        <p:spPr>
          <a:xfrm>
            <a:off x="4165600" y="6356357"/>
            <a:ext cx="38608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19143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7"/>
            <a:ext cx="2844800" cy="365125"/>
          </a:xfrm>
          <a:prstGeom prst="rect">
            <a:avLst/>
          </a:prstGeom>
        </p:spPr>
        <p:txBody>
          <a:bodyPr/>
          <a:lstStyle/>
          <a:p>
            <a:endParaRPr lang="en-US" dirty="0">
              <a:solidFill>
                <a:prstClr val="black"/>
              </a:solidFill>
            </a:endParaRPr>
          </a:p>
        </p:txBody>
      </p:sp>
      <p:sp>
        <p:nvSpPr>
          <p:cNvPr id="4" name="Footer Placeholder 3"/>
          <p:cNvSpPr>
            <a:spLocks noGrp="1"/>
          </p:cNvSpPr>
          <p:nvPr>
            <p:ph type="ftr" sz="quarter" idx="11"/>
          </p:nvPr>
        </p:nvSpPr>
        <p:spPr>
          <a:xfrm>
            <a:off x="4165600" y="6356357"/>
            <a:ext cx="3860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547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7"/>
            <a:ext cx="2844800" cy="365125"/>
          </a:xfrm>
          <a:prstGeom prst="rect">
            <a:avLst/>
          </a:prstGeom>
        </p:spPr>
        <p:txBody>
          <a:bodyPr/>
          <a:lstStyle/>
          <a:p>
            <a:endParaRPr lang="en-US" dirty="0">
              <a:solidFill>
                <a:prstClr val="black"/>
              </a:solidFill>
            </a:endParaRPr>
          </a:p>
        </p:txBody>
      </p:sp>
      <p:sp>
        <p:nvSpPr>
          <p:cNvPr id="3" name="Footer Placeholder 2"/>
          <p:cNvSpPr>
            <a:spLocks noGrp="1"/>
          </p:cNvSpPr>
          <p:nvPr>
            <p:ph type="ftr" sz="quarter" idx="11"/>
          </p:nvPr>
        </p:nvSpPr>
        <p:spPr>
          <a:xfrm>
            <a:off x="4165600" y="6356357"/>
            <a:ext cx="3860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4CAFAF55-B4F0-44B8-83C5-4796523F15F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2299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3" name="Group 32"/>
          <p:cNvGrpSpPr/>
          <p:nvPr/>
        </p:nvGrpSpPr>
        <p:grpSpPr>
          <a:xfrm>
            <a:off x="9855200" y="5334000"/>
            <a:ext cx="2133600" cy="1021080"/>
            <a:chOff x="7391400" y="5334000"/>
            <a:chExt cx="1600200" cy="1021080"/>
          </a:xfrm>
        </p:grpSpPr>
        <p:sp>
          <p:nvSpPr>
            <p:cNvPr id="28" name="Rounded Rectangle 27"/>
            <p:cNvSpPr/>
            <p:nvPr/>
          </p:nvSpPr>
          <p:spPr>
            <a:xfrm>
              <a:off x="7848600" y="5562600"/>
              <a:ext cx="1066800" cy="762000"/>
            </a:xfrm>
            <a:prstGeom prst="roundRect">
              <a:avLst/>
            </a:prstGeom>
            <a:solidFill>
              <a:schemeClr val="bg1"/>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1" name="Rectangle 30"/>
            <p:cNvSpPr/>
            <p:nvPr/>
          </p:nvSpPr>
          <p:spPr>
            <a:xfrm>
              <a:off x="7696200" y="5334000"/>
              <a:ext cx="1295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6" name="Rectangle 35"/>
            <p:cNvSpPr/>
            <p:nvPr/>
          </p:nvSpPr>
          <p:spPr>
            <a:xfrm>
              <a:off x="7391400" y="5745480"/>
              <a:ext cx="1295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sp>
        <p:nvSpPr>
          <p:cNvPr id="17" name="Rectangle 16"/>
          <p:cNvSpPr/>
          <p:nvPr/>
        </p:nvSpPr>
        <p:spPr>
          <a:xfrm>
            <a:off x="0" y="6405880"/>
            <a:ext cx="12192000" cy="45212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343813" y="6466877"/>
            <a:ext cx="2844800" cy="365125"/>
          </a:xfrm>
          <a:prstGeom prst="rect">
            <a:avLst/>
          </a:prstGeom>
        </p:spPr>
        <p:txBody>
          <a:bodyPr vert="horz" lIns="91440" tIns="45720" rIns="91440" bIns="45720" rtlCol="0" anchor="ctr"/>
          <a:lstStyle>
            <a:lvl1pPr algn="r">
              <a:defRPr sz="1600">
                <a:solidFill>
                  <a:schemeClr val="bg1"/>
                </a:solidFill>
              </a:defRPr>
            </a:lvl1pPr>
          </a:lstStyle>
          <a:p>
            <a:fld id="{4CAFAF55-B4F0-44B8-83C5-4796523F15F6}" type="slidenum">
              <a:rPr lang="en-US" smtClean="0">
                <a:solidFill>
                  <a:prstClr val="white"/>
                </a:solidFill>
              </a:rPr>
              <a:pPr/>
              <a:t>‹#›</a:t>
            </a:fld>
            <a:endParaRPr lang="en-US" dirty="0">
              <a:solidFill>
                <a:prstClr val="white"/>
              </a:solidFill>
            </a:endParaRPr>
          </a:p>
        </p:txBody>
      </p:sp>
      <p:sp>
        <p:nvSpPr>
          <p:cNvPr id="8" name="TextBox 7"/>
          <p:cNvSpPr txBox="1"/>
          <p:nvPr/>
        </p:nvSpPr>
        <p:spPr>
          <a:xfrm>
            <a:off x="2" y="6431886"/>
            <a:ext cx="4426789" cy="400110"/>
          </a:xfrm>
          <a:prstGeom prst="rect">
            <a:avLst/>
          </a:prstGeom>
          <a:noFill/>
          <a:ln>
            <a:noFill/>
          </a:ln>
        </p:spPr>
        <p:txBody>
          <a:bodyPr wrap="none" rtlCol="0">
            <a:spAutoFit/>
          </a:bodyPr>
          <a:lstStyle/>
          <a:p>
            <a:r>
              <a:rPr lang="en-US" sz="2000" b="1" dirty="0">
                <a:solidFill>
                  <a:prstClr val="white"/>
                </a:solidFill>
              </a:rPr>
              <a:t>Oregon Department of Fish and Wildlife</a:t>
            </a:r>
          </a:p>
        </p:txBody>
      </p:sp>
      <p:cxnSp>
        <p:nvCxnSpPr>
          <p:cNvPr id="10" name="Straight Connector 9"/>
          <p:cNvCxnSpPr/>
          <p:nvPr/>
        </p:nvCxnSpPr>
        <p:spPr>
          <a:xfrm>
            <a:off x="11887200" y="0"/>
            <a:ext cx="0" cy="594360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6324600"/>
            <a:ext cx="11582400" cy="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297920" y="96520"/>
            <a:ext cx="775872" cy="98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9983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ctr" defTabSz="914377" rtl="0" eaLnBrk="1" latinLnBrk="0" hangingPunct="1">
        <a:spcBef>
          <a:spcPct val="0"/>
        </a:spcBef>
        <a:buNone/>
        <a:defRPr sz="4000" b="1" u="none"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742932" indent="-285744" algn="l" defTabSz="914377" rtl="0" eaLnBrk="1" latinLnBrk="0" hangingPunct="1">
        <a:spcBef>
          <a:spcPct val="20000"/>
        </a:spcBef>
        <a:buSzPct val="100000"/>
        <a:buFont typeface="Tahoma" panose="020B0604030504040204" pitchFamily="34" charset="0"/>
        <a:buChar char="◦"/>
        <a:defRPr sz="280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41F8D-04DD-B1F7-B13F-96DE2312F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44B0FB-5014-D96F-3065-6A2F5B0A4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45902-9F85-FE4A-042F-DC3E4D9A45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6FA51-7DD2-402E-B597-B1FA7F3ACA51}" type="datetimeFigureOut">
              <a:rPr lang="en-US" smtClean="0"/>
              <a:t>12/13/2022</a:t>
            </a:fld>
            <a:endParaRPr lang="en-US" dirty="0"/>
          </a:p>
        </p:txBody>
      </p:sp>
      <p:sp>
        <p:nvSpPr>
          <p:cNvPr id="5" name="Footer Placeholder 4">
            <a:extLst>
              <a:ext uri="{FF2B5EF4-FFF2-40B4-BE49-F238E27FC236}">
                <a16:creationId xmlns:a16="http://schemas.microsoft.com/office/drawing/2014/main" id="{29636BD8-CCEA-4734-F887-CE3FD17AA9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5F1A727-611B-0C97-1B10-C44C77D47C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C90EA-C85B-42D2-9ED0-93575B6B3892}" type="slidenum">
              <a:rPr lang="en-US" smtClean="0"/>
              <a:t>‹#›</a:t>
            </a:fld>
            <a:endParaRPr lang="en-US" dirty="0"/>
          </a:p>
        </p:txBody>
      </p:sp>
    </p:spTree>
    <p:extLst>
      <p:ext uri="{BB962C8B-B14F-4D97-AF65-F5344CB8AC3E}">
        <p14:creationId xmlns:p14="http://schemas.microsoft.com/office/powerpoint/2010/main" val="410458966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2.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2.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4.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jpeg"/><Relationship Id="rId4" Type="http://schemas.openxmlformats.org/officeDocument/2006/relationships/hyperlink" Target="https://storymaps.arcgis.com/stories/7c829738a43e4b5b808769f5a3f388d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2.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2FC69-E086-4910-B6BE-3BA488E7088B}"/>
              </a:ext>
            </a:extLst>
          </p:cNvPr>
          <p:cNvSpPr>
            <a:spLocks noGrp="1"/>
          </p:cNvSpPr>
          <p:nvPr>
            <p:ph type="ctrTitle"/>
          </p:nvPr>
        </p:nvSpPr>
        <p:spPr>
          <a:xfrm>
            <a:off x="914400" y="1219200"/>
            <a:ext cx="10363200" cy="1470025"/>
          </a:xfrm>
        </p:spPr>
        <p:txBody>
          <a:bodyPr>
            <a:normAutofit fontScale="90000"/>
          </a:bodyPr>
          <a:lstStyle/>
          <a:p>
            <a:r>
              <a:rPr lang="en-US" sz="3200" dirty="0">
                <a:effectLst/>
              </a:rPr>
              <a:t>Memorandum of Agreement between </a:t>
            </a:r>
            <a:br>
              <a:rPr lang="en-US" sz="3200" dirty="0">
                <a:effectLst/>
              </a:rPr>
            </a:br>
            <a:r>
              <a:rPr lang="en-US" sz="3200" dirty="0">
                <a:effectLst/>
              </a:rPr>
              <a:t>ODFW and the Cow Creek Band of Umpqua Tribe of Indians</a:t>
            </a:r>
            <a:endParaRPr lang="en-US" sz="6000" dirty="0"/>
          </a:p>
        </p:txBody>
      </p:sp>
      <p:sp>
        <p:nvSpPr>
          <p:cNvPr id="3" name="Subtitle 2">
            <a:extLst>
              <a:ext uri="{FF2B5EF4-FFF2-40B4-BE49-F238E27FC236}">
                <a16:creationId xmlns:a16="http://schemas.microsoft.com/office/drawing/2014/main" id="{DA21EB73-F9A6-4278-976F-3D6E1C0DA733}"/>
              </a:ext>
            </a:extLst>
          </p:cNvPr>
          <p:cNvSpPr>
            <a:spLocks noGrp="1"/>
          </p:cNvSpPr>
          <p:nvPr>
            <p:ph type="subTitle" idx="1"/>
          </p:nvPr>
        </p:nvSpPr>
        <p:spPr>
          <a:xfrm>
            <a:off x="1828800" y="2868982"/>
            <a:ext cx="8534400" cy="1120036"/>
          </a:xfrm>
        </p:spPr>
        <p:txBody>
          <a:bodyPr>
            <a:normAutofit/>
          </a:bodyPr>
          <a:lstStyle/>
          <a:p>
            <a:r>
              <a:rPr lang="en-US" sz="2400" dirty="0"/>
              <a:t>December</a:t>
            </a:r>
            <a:r>
              <a:rPr lang="en-US" sz="2800" dirty="0"/>
              <a:t> 16, 2022</a:t>
            </a:r>
          </a:p>
          <a:p>
            <a:r>
              <a:rPr lang="en-US" sz="2400" dirty="0"/>
              <a:t>Davia Palmeri, </a:t>
            </a:r>
            <a:r>
              <a:rPr lang="en-US" sz="2000" dirty="0"/>
              <a:t>ODFW Conservation Policy Coordinator</a:t>
            </a:r>
            <a:endParaRPr lang="en-US" sz="2400" dirty="0"/>
          </a:p>
        </p:txBody>
      </p:sp>
      <p:sp>
        <p:nvSpPr>
          <p:cNvPr id="4" name="Slide Number Placeholder 3">
            <a:extLst>
              <a:ext uri="{FF2B5EF4-FFF2-40B4-BE49-F238E27FC236}">
                <a16:creationId xmlns:a16="http://schemas.microsoft.com/office/drawing/2014/main" id="{F2E2871E-0443-4BC0-A25E-AA3F20EDEE26}"/>
              </a:ext>
            </a:extLst>
          </p:cNvPr>
          <p:cNvSpPr>
            <a:spLocks noGrp="1"/>
          </p:cNvSpPr>
          <p:nvPr>
            <p:ph type="sldNum" sz="quarter" idx="12"/>
          </p:nvPr>
        </p:nvSpPr>
        <p:spPr/>
        <p:txBody>
          <a:bodyPr/>
          <a:lstStyle/>
          <a:p>
            <a:fld id="{4CAFAF55-B4F0-44B8-83C5-4796523F15F6}" type="slidenum">
              <a:rPr lang="en-US" smtClean="0">
                <a:solidFill>
                  <a:prstClr val="white"/>
                </a:solidFill>
              </a:rPr>
              <a:pPr/>
              <a:t>1</a:t>
            </a:fld>
            <a:endParaRPr lang="en-US" dirty="0">
              <a:solidFill>
                <a:prstClr val="white"/>
              </a:solidFill>
            </a:endParaRPr>
          </a:p>
        </p:txBody>
      </p:sp>
      <p:sp>
        <p:nvSpPr>
          <p:cNvPr id="6" name="TextBox 5">
            <a:extLst>
              <a:ext uri="{FF2B5EF4-FFF2-40B4-BE49-F238E27FC236}">
                <a16:creationId xmlns:a16="http://schemas.microsoft.com/office/drawing/2014/main" id="{5CF275BF-18F8-1D29-EB9C-36F5B3207C89}"/>
              </a:ext>
            </a:extLst>
          </p:cNvPr>
          <p:cNvSpPr txBox="1"/>
          <p:nvPr/>
        </p:nvSpPr>
        <p:spPr>
          <a:xfrm>
            <a:off x="609600" y="4168775"/>
            <a:ext cx="10972800" cy="3354765"/>
          </a:xfrm>
          <a:prstGeom prst="rect">
            <a:avLst/>
          </a:prstGeom>
          <a:noFill/>
        </p:spPr>
        <p:txBody>
          <a:bodyPr wrap="square" numCol="2">
            <a:spAutoFit/>
          </a:bodyPr>
          <a:lstStyle/>
          <a:p>
            <a:r>
              <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Carla Keene, </a:t>
            </a:r>
            <a:r>
              <a:rPr lang="en-US" sz="20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Tribal Chairman</a:t>
            </a:r>
          </a:p>
          <a:p>
            <a:r>
              <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Michael Rondeau,</a:t>
            </a:r>
            <a:r>
              <a:rPr lang="en-US" sz="20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 CEO &amp; Tribal   Administrator</a:t>
            </a:r>
          </a:p>
          <a:p>
            <a:endPar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Jason Robison, </a:t>
            </a:r>
            <a:r>
              <a:rPr lang="en-US" sz="20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Land and Resources Officer</a:t>
            </a:r>
          </a:p>
          <a:p>
            <a:r>
              <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Kelly Coates, </a:t>
            </a:r>
            <a:r>
              <a:rPr lang="en-US" sz="20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Director of Natural Resources</a:t>
            </a:r>
          </a:p>
          <a:p>
            <a:r>
              <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Anthony Broadman, </a:t>
            </a:r>
            <a:r>
              <a:rPr lang="en-US" sz="20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rPr>
              <a:t>Tribal Legal Counsel</a:t>
            </a:r>
            <a:endParaRPr lang="en-US" sz="2400" dirty="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23577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328B14-2348-C8B5-79E1-4A858678BDDC}"/>
              </a:ext>
            </a:extLst>
          </p:cNvPr>
          <p:cNvSpPr txBox="1"/>
          <p:nvPr/>
        </p:nvSpPr>
        <p:spPr>
          <a:xfrm>
            <a:off x="0" y="-82922"/>
            <a:ext cx="8273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Stewards of the Land and Resources </a:t>
            </a:r>
          </a:p>
        </p:txBody>
      </p:sp>
      <p:sp>
        <p:nvSpPr>
          <p:cNvPr id="5" name="Content Placeholder 2">
            <a:extLst>
              <a:ext uri="{FF2B5EF4-FFF2-40B4-BE49-F238E27FC236}">
                <a16:creationId xmlns:a16="http://schemas.microsoft.com/office/drawing/2014/main" id="{F139F863-016D-2A70-A0BC-CBF14670D997}"/>
              </a:ext>
            </a:extLst>
          </p:cNvPr>
          <p:cNvSpPr txBox="1">
            <a:spLocks/>
          </p:cNvSpPr>
          <p:nvPr/>
        </p:nvSpPr>
        <p:spPr>
          <a:xfrm>
            <a:off x="232560" y="800120"/>
            <a:ext cx="5785022" cy="5844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South Umpqua winter steelhead acclimation partnership with ODFW and the Umpqua Fishermen's Association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program was created to: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 harvest opportunities for anglers on the Main Stem and South Umpqua Rivers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Create more access to a culturally significant species to Tribal Members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Allow for subsistence fishing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Other cultural purposes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Partnership has led to an acclimation research study</a:t>
            </a:r>
          </a:p>
        </p:txBody>
      </p:sp>
      <p:pic>
        <p:nvPicPr>
          <p:cNvPr id="6" name="Picture 5">
            <a:extLst>
              <a:ext uri="{FF2B5EF4-FFF2-40B4-BE49-F238E27FC236}">
                <a16:creationId xmlns:a16="http://schemas.microsoft.com/office/drawing/2014/main" id="{788F5A2A-25AF-FFEC-78E8-B69C331EA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100" y="2044700"/>
            <a:ext cx="5689600" cy="4267200"/>
          </a:xfrm>
          <a:prstGeom prst="rect">
            <a:avLst/>
          </a:prstGeom>
        </p:spPr>
      </p:pic>
      <p:pic>
        <p:nvPicPr>
          <p:cNvPr id="7" name="Picture 2" descr="cc_logo">
            <a:extLst>
              <a:ext uri="{FF2B5EF4-FFF2-40B4-BE49-F238E27FC236}">
                <a16:creationId xmlns:a16="http://schemas.microsoft.com/office/drawing/2014/main" id="{C0DE1A68-267D-8383-8EA9-5F78188B4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7787" y="298056"/>
            <a:ext cx="1107066" cy="117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354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427FE5-5A9B-524B-B07D-B1724AA80BA8}"/>
              </a:ext>
            </a:extLst>
          </p:cNvPr>
          <p:cNvSpPr txBox="1"/>
          <p:nvPr/>
        </p:nvSpPr>
        <p:spPr>
          <a:xfrm>
            <a:off x="0" y="-82922"/>
            <a:ext cx="8273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Stewards of the Land and Resources </a:t>
            </a:r>
          </a:p>
        </p:txBody>
      </p:sp>
      <p:pic>
        <p:nvPicPr>
          <p:cNvPr id="4" name="Picture 3" descr="A picture containing person, arthropod, crab, invertebrate&#10;&#10;Description automatically generated">
            <a:extLst>
              <a:ext uri="{FF2B5EF4-FFF2-40B4-BE49-F238E27FC236}">
                <a16:creationId xmlns:a16="http://schemas.microsoft.com/office/drawing/2014/main" id="{0AD7E2DA-5F9C-4D9A-E59E-7B2800783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6" y="1126094"/>
            <a:ext cx="5883729" cy="39224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0017435-CCE6-2246-F28A-7070B5191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067" y="1126093"/>
            <a:ext cx="5883731" cy="3922487"/>
          </a:xfrm>
          <a:prstGeom prst="rect">
            <a:avLst/>
          </a:prstGeom>
        </p:spPr>
      </p:pic>
      <p:sp>
        <p:nvSpPr>
          <p:cNvPr id="7" name="TextBox 6">
            <a:extLst>
              <a:ext uri="{FF2B5EF4-FFF2-40B4-BE49-F238E27FC236}">
                <a16:creationId xmlns:a16="http://schemas.microsoft.com/office/drawing/2014/main" id="{A4A7A4E7-D042-60F8-392F-D24B9DF5B24F}"/>
              </a:ext>
            </a:extLst>
          </p:cNvPr>
          <p:cNvSpPr txBox="1"/>
          <p:nvPr/>
        </p:nvSpPr>
        <p:spPr>
          <a:xfrm>
            <a:off x="212271" y="5611266"/>
            <a:ext cx="5689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Cow Creek Umpqua and ODFW staff working together at Cole Rivers Hatchery .</a:t>
            </a:r>
          </a:p>
        </p:txBody>
      </p:sp>
      <p:pic>
        <p:nvPicPr>
          <p:cNvPr id="5" name="Picture 2" descr="cc_logo">
            <a:extLst>
              <a:ext uri="{FF2B5EF4-FFF2-40B4-BE49-F238E27FC236}">
                <a16:creationId xmlns:a16="http://schemas.microsoft.com/office/drawing/2014/main" id="{D40E1DB4-CD98-68CE-FB15-EFE2A760A8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0919" y="5345510"/>
            <a:ext cx="1297072" cy="137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48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7630"/>
            <a:ext cx="4208813" cy="1059914"/>
          </a:xfrm>
        </p:spPr>
        <p:txBody>
          <a:bodyPr>
            <a:normAutofit/>
          </a:bodyPr>
          <a:lstStyle/>
          <a:p>
            <a:r>
              <a:rPr lang="en-US" sz="3200" dirty="0"/>
              <a:t>Habitat Restoration</a:t>
            </a:r>
          </a:p>
        </p:txBody>
      </p:sp>
      <p:sp>
        <p:nvSpPr>
          <p:cNvPr id="3" name="Content Placeholder 2"/>
          <p:cNvSpPr>
            <a:spLocks noGrp="1"/>
          </p:cNvSpPr>
          <p:nvPr>
            <p:ph sz="half" idx="1"/>
          </p:nvPr>
        </p:nvSpPr>
        <p:spPr>
          <a:xfrm>
            <a:off x="185058" y="1766249"/>
            <a:ext cx="5181600" cy="4351338"/>
          </a:xfrm>
        </p:spPr>
        <p:txBody>
          <a:bodyPr/>
          <a:lstStyle/>
          <a:p>
            <a:r>
              <a:rPr lang="en-US" sz="2000" dirty="0"/>
              <a:t>Log &amp; Boulder Placement</a:t>
            </a:r>
          </a:p>
          <a:p>
            <a:pPr lvl="1"/>
            <a:r>
              <a:rPr lang="en-US" sz="2000" dirty="0"/>
              <a:t>Adds Complexity / Habitat</a:t>
            </a:r>
          </a:p>
          <a:p>
            <a:pPr lvl="1"/>
            <a:r>
              <a:rPr lang="en-US" sz="2000" dirty="0"/>
              <a:t>Improves Water Quality</a:t>
            </a:r>
          </a:p>
          <a:p>
            <a:pPr marL="0" indent="0">
              <a:buNone/>
            </a:pPr>
            <a:endParaRPr lang="en-US" dirty="0"/>
          </a:p>
          <a:p>
            <a:endParaRPr lang="en-US" dirty="0"/>
          </a:p>
        </p:txBody>
      </p:sp>
      <p:sp>
        <p:nvSpPr>
          <p:cNvPr id="5" name="Content Placeholder 4"/>
          <p:cNvSpPr>
            <a:spLocks noGrp="1"/>
          </p:cNvSpPr>
          <p:nvPr>
            <p:ph sz="half" idx="2"/>
          </p:nvPr>
        </p:nvSpPr>
        <p:spPr>
          <a:xfrm>
            <a:off x="253900" y="2811277"/>
            <a:ext cx="4509094" cy="585066"/>
          </a:xfrm>
        </p:spPr>
        <p:txBody>
          <a:bodyPr/>
          <a:lstStyle/>
          <a:p>
            <a:r>
              <a:rPr lang="en-US" sz="2000" dirty="0"/>
              <a:t>Fish Passage</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518"/>
          <a:stretch/>
        </p:blipFill>
        <p:spPr>
          <a:xfrm rot="5400000">
            <a:off x="7222247" y="2323779"/>
            <a:ext cx="4487929" cy="3984227"/>
          </a:xfrm>
          <a:prstGeom prst="rect">
            <a:avLst/>
          </a:prstGeom>
          <a:ln>
            <a:noFill/>
          </a:ln>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276" y="3454760"/>
            <a:ext cx="2320990" cy="3094654"/>
          </a:xfrm>
          <a:prstGeom prst="rect">
            <a:avLst/>
          </a:prstGeom>
          <a:ln>
            <a:noFill/>
          </a:ln>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7400" y="3439191"/>
            <a:ext cx="4131129" cy="3098347"/>
          </a:xfrm>
          <a:prstGeom prst="rect">
            <a:avLst/>
          </a:prstGeom>
          <a:ln>
            <a:noFill/>
          </a:ln>
          <a:effectLst/>
        </p:spPr>
      </p:pic>
      <p:sp>
        <p:nvSpPr>
          <p:cNvPr id="8" name="TextBox 7">
            <a:extLst>
              <a:ext uri="{FF2B5EF4-FFF2-40B4-BE49-F238E27FC236}">
                <a16:creationId xmlns:a16="http://schemas.microsoft.com/office/drawing/2014/main" id="{0A6598F2-0D27-4A0E-661F-0B2DF6AF32B6}"/>
              </a:ext>
            </a:extLst>
          </p:cNvPr>
          <p:cNvSpPr txBox="1"/>
          <p:nvPr/>
        </p:nvSpPr>
        <p:spPr>
          <a:xfrm>
            <a:off x="0" y="-82922"/>
            <a:ext cx="8273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Stewards of the Land and Resources </a:t>
            </a:r>
          </a:p>
        </p:txBody>
      </p:sp>
      <p:pic>
        <p:nvPicPr>
          <p:cNvPr id="9" name="Picture 2" descr="cc_logo">
            <a:extLst>
              <a:ext uri="{FF2B5EF4-FFF2-40B4-BE49-F238E27FC236}">
                <a16:creationId xmlns:a16="http://schemas.microsoft.com/office/drawing/2014/main" id="{FB3BA875-2CB6-E561-974B-38319E2847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0915" y="180458"/>
            <a:ext cx="1285196" cy="136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405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a child playing in the woods&#10;&#10;Description automatically generated with medium confidence">
            <a:extLst>
              <a:ext uri="{FF2B5EF4-FFF2-40B4-BE49-F238E27FC236}">
                <a16:creationId xmlns:a16="http://schemas.microsoft.com/office/drawing/2014/main" id="{0D6569E2-1834-B1F7-5FCC-66AA27EDE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8536" y="1921984"/>
            <a:ext cx="3304475" cy="4405967"/>
          </a:xfrm>
          <a:prstGeom prst="rect">
            <a:avLst/>
          </a:prstGeom>
        </p:spPr>
      </p:pic>
      <p:pic>
        <p:nvPicPr>
          <p:cNvPr id="8" name="Picture 7">
            <a:extLst>
              <a:ext uri="{FF2B5EF4-FFF2-40B4-BE49-F238E27FC236}">
                <a16:creationId xmlns:a16="http://schemas.microsoft.com/office/drawing/2014/main" id="{FEECEC91-24EB-7CAF-338C-0E3A3CEAC5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53" t="3873" r="10515" b="33930"/>
          <a:stretch/>
        </p:blipFill>
        <p:spPr bwMode="auto">
          <a:xfrm>
            <a:off x="307670" y="3310430"/>
            <a:ext cx="5234640" cy="2937351"/>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069ABD7-F12F-00AE-DD6C-E01432E8B4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5668904" y="3680318"/>
            <a:ext cx="2959100" cy="2219325"/>
          </a:xfrm>
          <a:prstGeom prst="rect">
            <a:avLst/>
          </a:prstGeom>
          <a:noFill/>
          <a:ln>
            <a:noFill/>
          </a:ln>
        </p:spPr>
      </p:pic>
      <p:sp>
        <p:nvSpPr>
          <p:cNvPr id="11" name="TextBox 10">
            <a:extLst>
              <a:ext uri="{FF2B5EF4-FFF2-40B4-BE49-F238E27FC236}">
                <a16:creationId xmlns:a16="http://schemas.microsoft.com/office/drawing/2014/main" id="{BB1F6B15-623F-D3B0-343F-D92C0786B6D7}"/>
              </a:ext>
            </a:extLst>
          </p:cNvPr>
          <p:cNvSpPr txBox="1"/>
          <p:nvPr/>
        </p:nvSpPr>
        <p:spPr>
          <a:xfrm>
            <a:off x="0" y="-82922"/>
            <a:ext cx="8273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Stewards of the Land and Resources </a:t>
            </a:r>
          </a:p>
        </p:txBody>
      </p:sp>
      <p:sp>
        <p:nvSpPr>
          <p:cNvPr id="12" name="TextBox 11">
            <a:extLst>
              <a:ext uri="{FF2B5EF4-FFF2-40B4-BE49-F238E27FC236}">
                <a16:creationId xmlns:a16="http://schemas.microsoft.com/office/drawing/2014/main" id="{15D1010F-3ABC-BE7E-AFA6-9B686330458B}"/>
              </a:ext>
            </a:extLst>
          </p:cNvPr>
          <p:cNvSpPr txBox="1"/>
          <p:nvPr/>
        </p:nvSpPr>
        <p:spPr>
          <a:xfrm>
            <a:off x="307670" y="6356451"/>
            <a:ext cx="86938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Rogue River Siskiyou NF, RNPP, Tribal staff, elders and youth during huckleberry planting.</a:t>
            </a:r>
          </a:p>
        </p:txBody>
      </p:sp>
      <p:sp>
        <p:nvSpPr>
          <p:cNvPr id="15" name="TextBox 14">
            <a:extLst>
              <a:ext uri="{FF2B5EF4-FFF2-40B4-BE49-F238E27FC236}">
                <a16:creationId xmlns:a16="http://schemas.microsoft.com/office/drawing/2014/main" id="{4C562833-7080-FEF0-92DE-3B05D18A6BCF}"/>
              </a:ext>
            </a:extLst>
          </p:cNvPr>
          <p:cNvSpPr txBox="1"/>
          <p:nvPr/>
        </p:nvSpPr>
        <p:spPr>
          <a:xfrm>
            <a:off x="307670" y="1128156"/>
            <a:ext cx="549936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Huckleberry planting project in the Huckleberry Special Interest Area on the Rogue/Umpqua Divide.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Project between the Cow Creek Umpqua Tribe, Rogue River Siskiyou and Umpqua National Forest and Rogue Native Plant Partnership. </a:t>
            </a:r>
          </a:p>
        </p:txBody>
      </p:sp>
      <p:pic>
        <p:nvPicPr>
          <p:cNvPr id="16" name="Picture 2" descr="cc_logo">
            <a:extLst>
              <a:ext uri="{FF2B5EF4-FFF2-40B4-BE49-F238E27FC236}">
                <a16:creationId xmlns:a16="http://schemas.microsoft.com/office/drawing/2014/main" id="{D814DECC-AB37-16FE-326C-F327B127E1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0915" y="180458"/>
            <a:ext cx="1285196" cy="136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096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7F1C-0252-424D-88CC-506224400045}"/>
              </a:ext>
            </a:extLst>
          </p:cNvPr>
          <p:cNvSpPr>
            <a:spLocks noGrp="1"/>
          </p:cNvSpPr>
          <p:nvPr>
            <p:ph type="title"/>
          </p:nvPr>
        </p:nvSpPr>
        <p:spPr/>
        <p:txBody>
          <a:bodyPr/>
          <a:lstStyle/>
          <a:p>
            <a:r>
              <a:rPr lang="en-US" dirty="0"/>
              <a:t>Relevant Commission Authority</a:t>
            </a:r>
          </a:p>
        </p:txBody>
      </p:sp>
      <p:sp>
        <p:nvSpPr>
          <p:cNvPr id="3" name="Slide Number Placeholder 2">
            <a:extLst>
              <a:ext uri="{FF2B5EF4-FFF2-40B4-BE49-F238E27FC236}">
                <a16:creationId xmlns:a16="http://schemas.microsoft.com/office/drawing/2014/main" id="{DD1AA1A9-4E66-4BF3-9F3A-3EFA2126DF92}"/>
              </a:ext>
            </a:extLst>
          </p:cNvPr>
          <p:cNvSpPr>
            <a:spLocks noGrp="1"/>
          </p:cNvSpPr>
          <p:nvPr>
            <p:ph type="sldNum" sz="quarter" idx="10"/>
          </p:nvPr>
        </p:nvSpPr>
        <p:spPr/>
        <p:txBody>
          <a:bodyPr/>
          <a:lstStyle/>
          <a:p>
            <a:fld id="{4CAFAF55-B4F0-44B8-83C5-4796523F15F6}" type="slidenum">
              <a:rPr lang="en-US" smtClean="0">
                <a:solidFill>
                  <a:prstClr val="white"/>
                </a:solidFill>
              </a:rPr>
              <a:pPr/>
              <a:t>14</a:t>
            </a:fld>
            <a:endParaRPr lang="en-US" dirty="0">
              <a:solidFill>
                <a:prstClr val="white"/>
              </a:solidFill>
            </a:endParaRPr>
          </a:p>
        </p:txBody>
      </p:sp>
      <p:sp>
        <p:nvSpPr>
          <p:cNvPr id="5" name="Content Placeholder 4">
            <a:extLst>
              <a:ext uri="{FF2B5EF4-FFF2-40B4-BE49-F238E27FC236}">
                <a16:creationId xmlns:a16="http://schemas.microsoft.com/office/drawing/2014/main" id="{254F326D-310F-42D0-B31F-B53958AE4187}"/>
              </a:ext>
            </a:extLst>
          </p:cNvPr>
          <p:cNvSpPr>
            <a:spLocks noGrp="1"/>
          </p:cNvSpPr>
          <p:nvPr>
            <p:ph idx="1"/>
          </p:nvPr>
        </p:nvSpPr>
        <p:spPr/>
        <p:txBody>
          <a:bodyPr>
            <a:noAutofit/>
          </a:bodyPr>
          <a:lstStyle/>
          <a:p>
            <a:pPr marL="0" marR="0" indent="0">
              <a:spcBef>
                <a:spcPts val="0"/>
              </a:spcBef>
              <a:spcAft>
                <a:spcPts val="0"/>
              </a:spcAft>
              <a:buNone/>
            </a:pPr>
            <a:r>
              <a:rPr lang="en-US" b="1" dirty="0">
                <a:effectLst/>
              </a:rPr>
              <a:t>Authority over wildlife management -</a:t>
            </a:r>
            <a:r>
              <a:rPr lang="en-US" dirty="0">
                <a:effectLst/>
              </a:rPr>
              <a:t> Implement the state’s policies and programs for wildlife management consistent with the state wildlife policy.</a:t>
            </a:r>
          </a:p>
          <a:p>
            <a:pPr>
              <a:spcBef>
                <a:spcPts val="0"/>
              </a:spcBef>
            </a:pPr>
            <a:r>
              <a:rPr lang="en-US" dirty="0">
                <a:effectLst/>
              </a:rPr>
              <a:t>Specific authority to prescribe the time, place and manner in which wildlife may be harvested. </a:t>
            </a:r>
          </a:p>
          <a:p>
            <a:pPr>
              <a:spcBef>
                <a:spcPts val="0"/>
              </a:spcBef>
            </a:pPr>
            <a:r>
              <a:rPr lang="en-US" dirty="0"/>
              <a:t>S</a:t>
            </a:r>
            <a:r>
              <a:rPr lang="en-US" dirty="0">
                <a:effectLst/>
              </a:rPr>
              <a:t>pecific authority to prescribe the amounts of wildlife harvest, and to authorize the issuance of permits for the same.</a:t>
            </a:r>
          </a:p>
        </p:txBody>
      </p:sp>
    </p:spTree>
    <p:extLst>
      <p:ext uri="{BB962C8B-B14F-4D97-AF65-F5344CB8AC3E}">
        <p14:creationId xmlns:p14="http://schemas.microsoft.com/office/powerpoint/2010/main" val="3270198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7F1C-0252-424D-88CC-506224400045}"/>
              </a:ext>
            </a:extLst>
          </p:cNvPr>
          <p:cNvSpPr>
            <a:spLocks noGrp="1"/>
          </p:cNvSpPr>
          <p:nvPr>
            <p:ph type="title"/>
          </p:nvPr>
        </p:nvSpPr>
        <p:spPr/>
        <p:txBody>
          <a:bodyPr/>
          <a:lstStyle/>
          <a:p>
            <a:r>
              <a:rPr lang="en-US" dirty="0"/>
              <a:t>Relevant Commission Authority</a:t>
            </a:r>
          </a:p>
        </p:txBody>
      </p:sp>
      <p:sp>
        <p:nvSpPr>
          <p:cNvPr id="3" name="Slide Number Placeholder 2">
            <a:extLst>
              <a:ext uri="{FF2B5EF4-FFF2-40B4-BE49-F238E27FC236}">
                <a16:creationId xmlns:a16="http://schemas.microsoft.com/office/drawing/2014/main" id="{DD1AA1A9-4E66-4BF3-9F3A-3EFA2126DF92}"/>
              </a:ext>
            </a:extLst>
          </p:cNvPr>
          <p:cNvSpPr>
            <a:spLocks noGrp="1"/>
          </p:cNvSpPr>
          <p:nvPr>
            <p:ph type="sldNum" sz="quarter" idx="10"/>
          </p:nvPr>
        </p:nvSpPr>
        <p:spPr/>
        <p:txBody>
          <a:bodyPr/>
          <a:lstStyle/>
          <a:p>
            <a:fld id="{4CAFAF55-B4F0-44B8-83C5-4796523F15F6}" type="slidenum">
              <a:rPr lang="en-US" smtClean="0">
                <a:solidFill>
                  <a:prstClr val="white"/>
                </a:solidFill>
              </a:rPr>
              <a:pPr/>
              <a:t>15</a:t>
            </a:fld>
            <a:endParaRPr lang="en-US" dirty="0">
              <a:solidFill>
                <a:prstClr val="white"/>
              </a:solidFill>
            </a:endParaRPr>
          </a:p>
        </p:txBody>
      </p:sp>
      <p:sp>
        <p:nvSpPr>
          <p:cNvPr id="5" name="Content Placeholder 4">
            <a:extLst>
              <a:ext uri="{FF2B5EF4-FFF2-40B4-BE49-F238E27FC236}">
                <a16:creationId xmlns:a16="http://schemas.microsoft.com/office/drawing/2014/main" id="{254F326D-310F-42D0-B31F-B53958AE4187}"/>
              </a:ext>
            </a:extLst>
          </p:cNvPr>
          <p:cNvSpPr>
            <a:spLocks noGrp="1"/>
          </p:cNvSpPr>
          <p:nvPr>
            <p:ph idx="1"/>
          </p:nvPr>
        </p:nvSpPr>
        <p:spPr/>
        <p:txBody>
          <a:bodyPr>
            <a:noAutofit/>
          </a:bodyPr>
          <a:lstStyle/>
          <a:p>
            <a:pPr marL="0" indent="0">
              <a:spcBef>
                <a:spcPts val="0"/>
              </a:spcBef>
              <a:buNone/>
            </a:pPr>
            <a:endParaRPr lang="en-US" b="1" dirty="0"/>
          </a:p>
          <a:p>
            <a:pPr marL="0" marR="0" indent="0">
              <a:spcBef>
                <a:spcPts val="0"/>
              </a:spcBef>
              <a:spcAft>
                <a:spcPts val="0"/>
              </a:spcAft>
              <a:buNone/>
            </a:pPr>
            <a:r>
              <a:rPr lang="en-US" b="1" dirty="0">
                <a:effectLst/>
              </a:rPr>
              <a:t>Authority to enter agreements –</a:t>
            </a:r>
            <a:r>
              <a:rPr lang="en-US" dirty="0">
                <a:effectLst/>
              </a:rPr>
              <a:t> Commission has authority to enter into agreements with any person, including tribal governments, for the development and encouragement of wildlife research and management programs and projects. </a:t>
            </a:r>
            <a:endParaRPr lang="en-US" dirty="0"/>
          </a:p>
        </p:txBody>
      </p:sp>
    </p:spTree>
    <p:extLst>
      <p:ext uri="{BB962C8B-B14F-4D97-AF65-F5344CB8AC3E}">
        <p14:creationId xmlns:p14="http://schemas.microsoft.com/office/powerpoint/2010/main" val="480496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32F4-EADD-48EB-B5CA-BD5F7B33B849}"/>
              </a:ext>
            </a:extLst>
          </p:cNvPr>
          <p:cNvSpPr>
            <a:spLocks noGrp="1"/>
          </p:cNvSpPr>
          <p:nvPr>
            <p:ph type="title"/>
          </p:nvPr>
        </p:nvSpPr>
        <p:spPr/>
        <p:txBody>
          <a:bodyPr/>
          <a:lstStyle/>
          <a:p>
            <a:r>
              <a:rPr lang="en-US" dirty="0"/>
              <a:t>Developing the Agreement</a:t>
            </a:r>
          </a:p>
        </p:txBody>
      </p:sp>
      <p:sp>
        <p:nvSpPr>
          <p:cNvPr id="3" name="Slide Number Placeholder 2">
            <a:extLst>
              <a:ext uri="{FF2B5EF4-FFF2-40B4-BE49-F238E27FC236}">
                <a16:creationId xmlns:a16="http://schemas.microsoft.com/office/drawing/2014/main" id="{205B17F5-102A-4ED6-88EA-BC0139058614}"/>
              </a:ext>
            </a:extLst>
          </p:cNvPr>
          <p:cNvSpPr>
            <a:spLocks noGrp="1"/>
          </p:cNvSpPr>
          <p:nvPr>
            <p:ph type="sldNum" sz="quarter" idx="10"/>
          </p:nvPr>
        </p:nvSpPr>
        <p:spPr/>
        <p:txBody>
          <a:bodyPr/>
          <a:lstStyle/>
          <a:p>
            <a:fld id="{4CAFAF55-B4F0-44B8-83C5-4796523F15F6}" type="slidenum">
              <a:rPr lang="en-US" smtClean="0">
                <a:solidFill>
                  <a:prstClr val="white"/>
                </a:solidFill>
              </a:rPr>
              <a:pPr/>
              <a:t>16</a:t>
            </a:fld>
            <a:endParaRPr lang="en-US" dirty="0">
              <a:solidFill>
                <a:prstClr val="white"/>
              </a:solidFill>
            </a:endParaRPr>
          </a:p>
        </p:txBody>
      </p:sp>
      <p:sp>
        <p:nvSpPr>
          <p:cNvPr id="5" name="Content Placeholder 4">
            <a:extLst>
              <a:ext uri="{FF2B5EF4-FFF2-40B4-BE49-F238E27FC236}">
                <a16:creationId xmlns:a16="http://schemas.microsoft.com/office/drawing/2014/main" id="{3EFBB548-CD91-48B2-837C-F92D7482B2C6}"/>
              </a:ext>
            </a:extLst>
          </p:cNvPr>
          <p:cNvSpPr>
            <a:spLocks noGrp="1"/>
          </p:cNvSpPr>
          <p:nvPr>
            <p:ph idx="1"/>
          </p:nvPr>
        </p:nvSpPr>
        <p:spPr>
          <a:xfrm>
            <a:off x="609600" y="1752602"/>
            <a:ext cx="10972800" cy="4544681"/>
          </a:xfrm>
        </p:spPr>
        <p:txBody>
          <a:bodyPr>
            <a:normAutofit fontScale="92500" lnSpcReduction="20000"/>
          </a:bodyPr>
          <a:lstStyle/>
          <a:p>
            <a:pPr marL="0" indent="0">
              <a:buNone/>
            </a:pPr>
            <a:r>
              <a:rPr lang="en-US" dirty="0"/>
              <a:t>June 2022 		Request from Tribe to Governor </a:t>
            </a:r>
          </a:p>
          <a:p>
            <a:pPr marL="0" indent="0">
              <a:buNone/>
            </a:pPr>
            <a:endParaRPr lang="en-US" dirty="0"/>
          </a:p>
          <a:p>
            <a:pPr marL="0" indent="0">
              <a:buNone/>
            </a:pPr>
            <a:r>
              <a:rPr lang="en-US" dirty="0"/>
              <a:t>June 23			Government-to-Government 						meeting</a:t>
            </a:r>
          </a:p>
          <a:p>
            <a:pPr marL="0" indent="0">
              <a:buNone/>
            </a:pPr>
            <a:endParaRPr lang="en-US" dirty="0"/>
          </a:p>
          <a:p>
            <a:pPr marL="0" indent="0">
              <a:buNone/>
            </a:pPr>
            <a:r>
              <a:rPr lang="en-US" dirty="0"/>
              <a:t>Fall 2022 			CCBUTI shared details with other 					federally recognized tribes in Oregon</a:t>
            </a:r>
          </a:p>
          <a:p>
            <a:pPr marL="0" indent="0">
              <a:buNone/>
            </a:pPr>
            <a:endParaRPr lang="en-US" dirty="0"/>
          </a:p>
          <a:p>
            <a:pPr marL="0" indent="0">
              <a:buNone/>
            </a:pPr>
            <a:r>
              <a:rPr lang="en-US" dirty="0"/>
              <a:t>October 18		Public notice and draft agreement filed 				w/ Secretary of State</a:t>
            </a:r>
          </a:p>
        </p:txBody>
      </p:sp>
    </p:spTree>
    <p:extLst>
      <p:ext uri="{BB962C8B-B14F-4D97-AF65-F5344CB8AC3E}">
        <p14:creationId xmlns:p14="http://schemas.microsoft.com/office/powerpoint/2010/main" val="2892742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FE9F-D1CB-4913-80C1-FE88242D5490}"/>
              </a:ext>
            </a:extLst>
          </p:cNvPr>
          <p:cNvSpPr>
            <a:spLocks noGrp="1"/>
          </p:cNvSpPr>
          <p:nvPr>
            <p:ph type="title"/>
          </p:nvPr>
        </p:nvSpPr>
        <p:spPr/>
        <p:txBody>
          <a:bodyPr/>
          <a:lstStyle/>
          <a:p>
            <a:r>
              <a:rPr lang="en-US" dirty="0"/>
              <a:t>Geographic Scope </a:t>
            </a:r>
            <a:r>
              <a:rPr lang="en-US" sz="3200" dirty="0"/>
              <a:t>(Section 5, page 9)</a:t>
            </a:r>
            <a:endParaRPr lang="en-US" dirty="0"/>
          </a:p>
        </p:txBody>
      </p:sp>
      <p:sp>
        <p:nvSpPr>
          <p:cNvPr id="3" name="Slide Number Placeholder 2">
            <a:extLst>
              <a:ext uri="{FF2B5EF4-FFF2-40B4-BE49-F238E27FC236}">
                <a16:creationId xmlns:a16="http://schemas.microsoft.com/office/drawing/2014/main" id="{188A06B7-6376-42EA-93FC-C3676A1C0FE9}"/>
              </a:ext>
            </a:extLst>
          </p:cNvPr>
          <p:cNvSpPr>
            <a:spLocks noGrp="1"/>
          </p:cNvSpPr>
          <p:nvPr>
            <p:ph type="sldNum" sz="quarter" idx="10"/>
          </p:nvPr>
        </p:nvSpPr>
        <p:spPr/>
        <p:txBody>
          <a:bodyPr/>
          <a:lstStyle/>
          <a:p>
            <a:fld id="{4CAFAF55-B4F0-44B8-83C5-4796523F15F6}" type="slidenum">
              <a:rPr lang="en-US" smtClean="0">
                <a:solidFill>
                  <a:prstClr val="white"/>
                </a:solidFill>
              </a:rPr>
              <a:pPr/>
              <a:t>17</a:t>
            </a:fld>
            <a:endParaRPr lang="en-US" dirty="0">
              <a:solidFill>
                <a:prstClr val="white"/>
              </a:solidFill>
            </a:endParaRPr>
          </a:p>
        </p:txBody>
      </p:sp>
      <p:sp>
        <p:nvSpPr>
          <p:cNvPr id="5" name="Content Placeholder 4">
            <a:extLst>
              <a:ext uri="{FF2B5EF4-FFF2-40B4-BE49-F238E27FC236}">
                <a16:creationId xmlns:a16="http://schemas.microsoft.com/office/drawing/2014/main" id="{345B0012-1BBE-476C-A805-F7351FC248F2}"/>
              </a:ext>
            </a:extLst>
          </p:cNvPr>
          <p:cNvSpPr>
            <a:spLocks noGrp="1"/>
          </p:cNvSpPr>
          <p:nvPr>
            <p:ph idx="1"/>
          </p:nvPr>
        </p:nvSpPr>
        <p:spPr>
          <a:xfrm>
            <a:off x="216131" y="1724364"/>
            <a:ext cx="5597481" cy="4401801"/>
          </a:xfrm>
        </p:spPr>
        <p:txBody>
          <a:bodyPr>
            <a:noAutofit/>
          </a:bodyPr>
          <a:lstStyle/>
          <a:p>
            <a:r>
              <a:rPr lang="en-US" sz="2400" dirty="0"/>
              <a:t>Harvest on private lands only with land-owner permission </a:t>
            </a:r>
          </a:p>
          <a:p>
            <a:r>
              <a:rPr lang="en-US" sz="2400" dirty="0"/>
              <a:t>Tribal regulations will reflect rules for ODFW owned or managed lands</a:t>
            </a:r>
          </a:p>
          <a:p>
            <a:pPr lvl="1">
              <a:buFont typeface="Courier New" panose="02070309020205020404" pitchFamily="49" charset="0"/>
              <a:buChar char="o"/>
            </a:pPr>
            <a:r>
              <a:rPr lang="en-US" sz="2400" dirty="0"/>
              <a:t>Tribe may request exceptions on an annual basis</a:t>
            </a:r>
          </a:p>
          <a:p>
            <a:pPr marL="457188" lvl="1" indent="0">
              <a:buNone/>
            </a:pPr>
            <a:endParaRPr lang="en-US" sz="2400" dirty="0"/>
          </a:p>
          <a:p>
            <a:pPr marL="0" indent="0">
              <a:buNone/>
            </a:pPr>
            <a:r>
              <a:rPr lang="en-US" sz="2400" dirty="0"/>
              <a:t>Non-exclusive: ODFW may enter similar agreements with other tribes in overlapping geography.</a:t>
            </a:r>
          </a:p>
        </p:txBody>
      </p:sp>
      <p:pic>
        <p:nvPicPr>
          <p:cNvPr id="10" name="Picture 9" descr="Map&#10;&#10;Description automatically generated">
            <a:extLst>
              <a:ext uri="{FF2B5EF4-FFF2-40B4-BE49-F238E27FC236}">
                <a16:creationId xmlns:a16="http://schemas.microsoft.com/office/drawing/2014/main" id="{52193BF5-5BF6-BF23-7958-065BCAD1FF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612" y="1489354"/>
            <a:ext cx="5943600" cy="4591685"/>
          </a:xfrm>
          <a:prstGeom prst="rect">
            <a:avLst/>
          </a:prstGeom>
        </p:spPr>
      </p:pic>
    </p:spTree>
    <p:extLst>
      <p:ext uri="{BB962C8B-B14F-4D97-AF65-F5344CB8AC3E}">
        <p14:creationId xmlns:p14="http://schemas.microsoft.com/office/powerpoint/2010/main" val="2758919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B750-F6F6-474F-B1AA-7BE917C44EB6}"/>
              </a:ext>
            </a:extLst>
          </p:cNvPr>
          <p:cNvSpPr>
            <a:spLocks noGrp="1"/>
          </p:cNvSpPr>
          <p:nvPr>
            <p:ph type="title"/>
          </p:nvPr>
        </p:nvSpPr>
        <p:spPr>
          <a:xfrm>
            <a:off x="273699" y="274638"/>
            <a:ext cx="10972800" cy="1143000"/>
          </a:xfrm>
        </p:spPr>
        <p:txBody>
          <a:bodyPr/>
          <a:lstStyle/>
          <a:p>
            <a:r>
              <a:rPr lang="en-US" dirty="0"/>
              <a:t>Cooperative Management </a:t>
            </a:r>
            <a:r>
              <a:rPr lang="en-US" sz="3200" dirty="0"/>
              <a:t>(Section 4, page 8)</a:t>
            </a:r>
            <a:endParaRPr lang="en-US" dirty="0"/>
          </a:p>
        </p:txBody>
      </p:sp>
      <p:sp>
        <p:nvSpPr>
          <p:cNvPr id="3" name="Slide Number Placeholder 2">
            <a:extLst>
              <a:ext uri="{FF2B5EF4-FFF2-40B4-BE49-F238E27FC236}">
                <a16:creationId xmlns:a16="http://schemas.microsoft.com/office/drawing/2014/main" id="{A13C524F-EF69-4AB6-9D95-D9078FF5F76B}"/>
              </a:ext>
            </a:extLst>
          </p:cNvPr>
          <p:cNvSpPr>
            <a:spLocks noGrp="1"/>
          </p:cNvSpPr>
          <p:nvPr>
            <p:ph type="sldNum" sz="quarter" idx="10"/>
          </p:nvPr>
        </p:nvSpPr>
        <p:spPr/>
        <p:txBody>
          <a:bodyPr/>
          <a:lstStyle/>
          <a:p>
            <a:fld id="{4CAFAF55-B4F0-44B8-83C5-4796523F15F6}" type="slidenum">
              <a:rPr lang="en-US" smtClean="0">
                <a:solidFill>
                  <a:prstClr val="white"/>
                </a:solidFill>
              </a:rPr>
              <a:pPr/>
              <a:t>18</a:t>
            </a:fld>
            <a:endParaRPr lang="en-US" dirty="0">
              <a:solidFill>
                <a:prstClr val="white"/>
              </a:solidFill>
            </a:endParaRPr>
          </a:p>
        </p:txBody>
      </p:sp>
      <p:sp>
        <p:nvSpPr>
          <p:cNvPr id="5" name="Content Placeholder 4">
            <a:extLst>
              <a:ext uri="{FF2B5EF4-FFF2-40B4-BE49-F238E27FC236}">
                <a16:creationId xmlns:a16="http://schemas.microsoft.com/office/drawing/2014/main" id="{B145235B-FE49-43A9-82C8-1DFFA6F11818}"/>
              </a:ext>
            </a:extLst>
          </p:cNvPr>
          <p:cNvSpPr>
            <a:spLocks noGrp="1"/>
          </p:cNvSpPr>
          <p:nvPr>
            <p:ph idx="1"/>
          </p:nvPr>
        </p:nvSpPr>
        <p:spPr/>
        <p:txBody>
          <a:bodyPr>
            <a:normAutofit fontScale="85000" lnSpcReduction="10000"/>
          </a:bodyPr>
          <a:lstStyle/>
          <a:p>
            <a:pPr marL="0" indent="0">
              <a:buNone/>
            </a:pPr>
            <a:r>
              <a:rPr lang="en-US" dirty="0"/>
              <a:t>Policy statement: The Parties will coordinate the use of their respective authorities, expertise, and influence as regulatory or voluntary opportunities are presented to protect, enhance, and restore fish and wildlife habitat in the geographic scope of this Agreement.</a:t>
            </a:r>
          </a:p>
          <a:p>
            <a:pPr marL="0" indent="0">
              <a:buNone/>
            </a:pPr>
            <a:endParaRPr lang="en-US" dirty="0"/>
          </a:p>
          <a:p>
            <a:pPr marL="0" indent="0">
              <a:buNone/>
            </a:pPr>
            <a:r>
              <a:rPr lang="en-US" dirty="0"/>
              <a:t>Implementation: </a:t>
            </a:r>
          </a:p>
          <a:p>
            <a:r>
              <a:rPr lang="en-US" dirty="0"/>
              <a:t>Annual Meeting to identify issues and opportunities</a:t>
            </a:r>
          </a:p>
          <a:p>
            <a:r>
              <a:rPr lang="en-US" dirty="0"/>
              <a:t>Coordination on pursuit of funding for fish and wildlife management</a:t>
            </a:r>
          </a:p>
          <a:p>
            <a:r>
              <a:rPr lang="en-US" dirty="0"/>
              <a:t>Sharing data and information</a:t>
            </a:r>
          </a:p>
        </p:txBody>
      </p:sp>
    </p:spTree>
    <p:extLst>
      <p:ext uri="{BB962C8B-B14F-4D97-AF65-F5344CB8AC3E}">
        <p14:creationId xmlns:p14="http://schemas.microsoft.com/office/powerpoint/2010/main" val="3750588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788A-A64B-4C19-BA2A-1719A6EDF481}"/>
              </a:ext>
            </a:extLst>
          </p:cNvPr>
          <p:cNvSpPr>
            <a:spLocks noGrp="1"/>
          </p:cNvSpPr>
          <p:nvPr>
            <p:ph type="title"/>
          </p:nvPr>
        </p:nvSpPr>
        <p:spPr/>
        <p:txBody>
          <a:bodyPr/>
          <a:lstStyle/>
          <a:p>
            <a:r>
              <a:rPr lang="en-US" dirty="0"/>
              <a:t>Tribal Harvest </a:t>
            </a:r>
            <a:r>
              <a:rPr lang="en-US" sz="3200" dirty="0"/>
              <a:t>(Section 3, page 5) </a:t>
            </a:r>
            <a:endParaRPr lang="en-US" dirty="0"/>
          </a:p>
        </p:txBody>
      </p:sp>
      <p:sp>
        <p:nvSpPr>
          <p:cNvPr id="3" name="Slide Number Placeholder 2">
            <a:extLst>
              <a:ext uri="{FF2B5EF4-FFF2-40B4-BE49-F238E27FC236}">
                <a16:creationId xmlns:a16="http://schemas.microsoft.com/office/drawing/2014/main" id="{C17D3EF6-34FC-406D-B5AC-84740B30D6F4}"/>
              </a:ext>
            </a:extLst>
          </p:cNvPr>
          <p:cNvSpPr>
            <a:spLocks noGrp="1"/>
          </p:cNvSpPr>
          <p:nvPr>
            <p:ph type="sldNum" sz="quarter" idx="10"/>
          </p:nvPr>
        </p:nvSpPr>
        <p:spPr/>
        <p:txBody>
          <a:bodyPr/>
          <a:lstStyle/>
          <a:p>
            <a:fld id="{4CAFAF55-B4F0-44B8-83C5-4796523F15F6}" type="slidenum">
              <a:rPr lang="en-US" smtClean="0">
                <a:solidFill>
                  <a:prstClr val="white"/>
                </a:solidFill>
              </a:rPr>
              <a:pPr/>
              <a:t>19</a:t>
            </a:fld>
            <a:endParaRPr lang="en-US" dirty="0">
              <a:solidFill>
                <a:prstClr val="white"/>
              </a:solidFill>
            </a:endParaRPr>
          </a:p>
        </p:txBody>
      </p:sp>
      <p:sp>
        <p:nvSpPr>
          <p:cNvPr id="5" name="Content Placeholder 4">
            <a:extLst>
              <a:ext uri="{FF2B5EF4-FFF2-40B4-BE49-F238E27FC236}">
                <a16:creationId xmlns:a16="http://schemas.microsoft.com/office/drawing/2014/main" id="{1EA76C9A-B0C8-4EDC-B98D-5B8F52C80D9C}"/>
              </a:ext>
            </a:extLst>
          </p:cNvPr>
          <p:cNvSpPr>
            <a:spLocks noGrp="1"/>
          </p:cNvSpPr>
          <p:nvPr>
            <p:ph idx="1"/>
          </p:nvPr>
        </p:nvSpPr>
        <p:spPr/>
        <p:txBody>
          <a:bodyPr/>
          <a:lstStyle/>
          <a:p>
            <a:pPr marL="0" indent="0">
              <a:buNone/>
            </a:pPr>
            <a:r>
              <a:rPr lang="en-US" dirty="0"/>
              <a:t>Intent: Increase opportunities for tribal members to harvest fish and wildlife resources consistent with tribal values</a:t>
            </a:r>
          </a:p>
          <a:p>
            <a:pPr marL="0" indent="0">
              <a:buNone/>
            </a:pPr>
            <a:endParaRPr lang="en-US" dirty="0"/>
          </a:p>
          <a:p>
            <a:r>
              <a:rPr lang="en-US" dirty="0"/>
              <a:t>Applies to all finfish, lamprey, shellfish, crustaceans, mammals, and birds managed by ODFW</a:t>
            </a:r>
          </a:p>
          <a:p>
            <a:r>
              <a:rPr lang="en-US" dirty="0"/>
              <a:t>Applies only to ceremonial and subsistence harvest opportunities</a:t>
            </a:r>
          </a:p>
        </p:txBody>
      </p:sp>
    </p:spTree>
    <p:extLst>
      <p:ext uri="{BB962C8B-B14F-4D97-AF65-F5344CB8AC3E}">
        <p14:creationId xmlns:p14="http://schemas.microsoft.com/office/powerpoint/2010/main" val="2803451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BB0EE61-A953-8EDF-01F1-759F0EAE4E2C}"/>
              </a:ext>
            </a:extLst>
          </p:cNvPr>
          <p:cNvSpPr txBox="1">
            <a:spLocks/>
          </p:cNvSpPr>
          <p:nvPr/>
        </p:nvSpPr>
        <p:spPr bwMode="auto">
          <a:xfrm>
            <a:off x="990600" y="281152"/>
            <a:ext cx="1021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Cow Creek Band of Umpqua Tribe of Indians  History</a:t>
            </a:r>
          </a:p>
        </p:txBody>
      </p:sp>
      <p:sp>
        <p:nvSpPr>
          <p:cNvPr id="3" name="TextBox 2">
            <a:extLst>
              <a:ext uri="{FF2B5EF4-FFF2-40B4-BE49-F238E27FC236}">
                <a16:creationId xmlns:a16="http://schemas.microsoft.com/office/drawing/2014/main" id="{FA386F4C-8837-5CC0-27CD-B0C6850FCBC1}"/>
              </a:ext>
            </a:extLst>
          </p:cNvPr>
          <p:cNvSpPr txBox="1"/>
          <p:nvPr/>
        </p:nvSpPr>
        <p:spPr>
          <a:xfrm>
            <a:off x="803564" y="1711037"/>
            <a:ext cx="7286808" cy="54476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Cow Creek Band of Umpqua Tribe of Indians is one of nine federally recognized Sovereign Indian Tribal Governments in the State of Oregon.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Cow Creek Umpqua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Nahánkʰuotana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people are native to Southwestern Oregon and have inhabited these lands since time immemorial.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Nahánkʰuotana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have a deep connection to the land, water, and resources. Traditionally there were abundant resources, and the Tribe practiced a Seasonal Subsistence 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2" descr="cc_logo">
            <a:extLst>
              <a:ext uri="{FF2B5EF4-FFF2-40B4-BE49-F238E27FC236}">
                <a16:creationId xmlns:a16="http://schemas.microsoft.com/office/drawing/2014/main" id="{88AF39C7-B40F-F52A-101B-079EB94EF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3208" y="3429000"/>
            <a:ext cx="3104784" cy="329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393D-8197-4E40-9B39-88476DD04E46}"/>
              </a:ext>
            </a:extLst>
          </p:cNvPr>
          <p:cNvSpPr>
            <a:spLocks noGrp="1"/>
          </p:cNvSpPr>
          <p:nvPr>
            <p:ph type="title"/>
          </p:nvPr>
        </p:nvSpPr>
        <p:spPr/>
        <p:txBody>
          <a:bodyPr>
            <a:normAutofit fontScale="90000"/>
          </a:bodyPr>
          <a:lstStyle/>
          <a:p>
            <a:r>
              <a:rPr lang="en-US" dirty="0"/>
              <a:t>Tribal Harvest – Limits and Areas </a:t>
            </a:r>
            <a:r>
              <a:rPr lang="en-US" sz="3600" dirty="0"/>
              <a:t>(3b-h page 5)</a:t>
            </a:r>
            <a:endParaRPr lang="en-US" dirty="0"/>
          </a:p>
        </p:txBody>
      </p:sp>
      <p:sp>
        <p:nvSpPr>
          <p:cNvPr id="3" name="Slide Number Placeholder 2">
            <a:extLst>
              <a:ext uri="{FF2B5EF4-FFF2-40B4-BE49-F238E27FC236}">
                <a16:creationId xmlns:a16="http://schemas.microsoft.com/office/drawing/2014/main" id="{DDE00142-4EF0-4A7D-91D1-1334D6EBF821}"/>
              </a:ext>
            </a:extLst>
          </p:cNvPr>
          <p:cNvSpPr>
            <a:spLocks noGrp="1"/>
          </p:cNvSpPr>
          <p:nvPr>
            <p:ph type="sldNum" sz="quarter" idx="10"/>
          </p:nvPr>
        </p:nvSpPr>
        <p:spPr/>
        <p:txBody>
          <a:bodyPr/>
          <a:lstStyle/>
          <a:p>
            <a:fld id="{4CAFAF55-B4F0-44B8-83C5-4796523F15F6}" type="slidenum">
              <a:rPr lang="en-US" smtClean="0">
                <a:solidFill>
                  <a:prstClr val="white"/>
                </a:solidFill>
              </a:rPr>
              <a:pPr/>
              <a:t>20</a:t>
            </a:fld>
            <a:endParaRPr lang="en-US" dirty="0">
              <a:solidFill>
                <a:prstClr val="white"/>
              </a:solidFill>
            </a:endParaRPr>
          </a:p>
        </p:txBody>
      </p:sp>
      <p:sp>
        <p:nvSpPr>
          <p:cNvPr id="5" name="Content Placeholder 4">
            <a:extLst>
              <a:ext uri="{FF2B5EF4-FFF2-40B4-BE49-F238E27FC236}">
                <a16:creationId xmlns:a16="http://schemas.microsoft.com/office/drawing/2014/main" id="{66A5CF42-F91F-49C2-A8FF-23196C2F2664}"/>
              </a:ext>
            </a:extLst>
          </p:cNvPr>
          <p:cNvSpPr>
            <a:spLocks noGrp="1"/>
          </p:cNvSpPr>
          <p:nvPr>
            <p:ph idx="1"/>
          </p:nvPr>
        </p:nvSpPr>
        <p:spPr/>
        <p:txBody>
          <a:bodyPr/>
          <a:lstStyle/>
          <a:p>
            <a:r>
              <a:rPr lang="en-US" dirty="0"/>
              <a:t>Tribe will provide ODFW with desired species, areas, and numbers annually</a:t>
            </a:r>
          </a:p>
          <a:p>
            <a:r>
              <a:rPr lang="en-US" dirty="0"/>
              <a:t>Parties hold meeting to seek mutual consent on the above each year</a:t>
            </a:r>
          </a:p>
          <a:p>
            <a:pPr lvl="1"/>
            <a:r>
              <a:rPr lang="en-US" dirty="0"/>
              <a:t>CCBUTI to coordinate with tribes in overlapping geography</a:t>
            </a:r>
          </a:p>
          <a:p>
            <a:pPr lvl="1"/>
            <a:r>
              <a:rPr lang="en-US" dirty="0"/>
              <a:t>Dispute resolution provisions</a:t>
            </a:r>
          </a:p>
          <a:p>
            <a:r>
              <a:rPr lang="en-US" dirty="0"/>
              <a:t>ODFW will issue an annual implementing permit consistent with the negotiated outcome</a:t>
            </a:r>
          </a:p>
        </p:txBody>
      </p:sp>
    </p:spTree>
    <p:extLst>
      <p:ext uri="{BB962C8B-B14F-4D97-AF65-F5344CB8AC3E}">
        <p14:creationId xmlns:p14="http://schemas.microsoft.com/office/powerpoint/2010/main" val="2286306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43CC-EB6D-4E98-8868-71E2B7076E89}"/>
              </a:ext>
            </a:extLst>
          </p:cNvPr>
          <p:cNvSpPr>
            <a:spLocks noGrp="1"/>
          </p:cNvSpPr>
          <p:nvPr>
            <p:ph type="title"/>
          </p:nvPr>
        </p:nvSpPr>
        <p:spPr>
          <a:xfrm>
            <a:off x="404329" y="274638"/>
            <a:ext cx="10972800" cy="1143000"/>
          </a:xfrm>
        </p:spPr>
        <p:txBody>
          <a:bodyPr>
            <a:normAutofit fontScale="90000"/>
          </a:bodyPr>
          <a:lstStyle/>
          <a:p>
            <a:r>
              <a:rPr lang="en-US" dirty="0"/>
              <a:t>Tribal Harvest – Tribal Regulation </a:t>
            </a:r>
            <a:r>
              <a:rPr lang="en-US" sz="3600" dirty="0"/>
              <a:t>(3c-g, page 6)</a:t>
            </a:r>
            <a:endParaRPr lang="en-US" dirty="0"/>
          </a:p>
        </p:txBody>
      </p:sp>
      <p:sp>
        <p:nvSpPr>
          <p:cNvPr id="3" name="Slide Number Placeholder 2">
            <a:extLst>
              <a:ext uri="{FF2B5EF4-FFF2-40B4-BE49-F238E27FC236}">
                <a16:creationId xmlns:a16="http://schemas.microsoft.com/office/drawing/2014/main" id="{537A0ECB-57A3-4988-9A58-6AE4B36B0C43}"/>
              </a:ext>
            </a:extLst>
          </p:cNvPr>
          <p:cNvSpPr>
            <a:spLocks noGrp="1"/>
          </p:cNvSpPr>
          <p:nvPr>
            <p:ph type="sldNum" sz="quarter" idx="10"/>
          </p:nvPr>
        </p:nvSpPr>
        <p:spPr/>
        <p:txBody>
          <a:bodyPr/>
          <a:lstStyle/>
          <a:p>
            <a:fld id="{4CAFAF55-B4F0-44B8-83C5-4796523F15F6}" type="slidenum">
              <a:rPr lang="en-US" smtClean="0">
                <a:solidFill>
                  <a:prstClr val="white"/>
                </a:solidFill>
              </a:rPr>
              <a:pPr/>
              <a:t>21</a:t>
            </a:fld>
            <a:endParaRPr lang="en-US" dirty="0">
              <a:solidFill>
                <a:prstClr val="white"/>
              </a:solidFill>
            </a:endParaRPr>
          </a:p>
        </p:txBody>
      </p:sp>
      <p:sp>
        <p:nvSpPr>
          <p:cNvPr id="5" name="Content Placeholder 4">
            <a:extLst>
              <a:ext uri="{FF2B5EF4-FFF2-40B4-BE49-F238E27FC236}">
                <a16:creationId xmlns:a16="http://schemas.microsoft.com/office/drawing/2014/main" id="{35F088DD-0E28-4B57-B163-9D254DB5BBC2}"/>
              </a:ext>
            </a:extLst>
          </p:cNvPr>
          <p:cNvSpPr>
            <a:spLocks noGrp="1"/>
          </p:cNvSpPr>
          <p:nvPr>
            <p:ph idx="1"/>
          </p:nvPr>
        </p:nvSpPr>
        <p:spPr/>
        <p:txBody>
          <a:bodyPr/>
          <a:lstStyle/>
          <a:p>
            <a:r>
              <a:rPr lang="en-US" dirty="0"/>
              <a:t>Tribe will determine method and timing of ceremonial and subsistence opportunities for enrolled members</a:t>
            </a:r>
          </a:p>
          <a:p>
            <a:r>
              <a:rPr lang="en-US" dirty="0"/>
              <a:t>Tribe will promulgate rules and issue permits/licenses/tags aligned with the above</a:t>
            </a:r>
          </a:p>
          <a:p>
            <a:pPr lvl="1"/>
            <a:r>
              <a:rPr lang="en-US" dirty="0"/>
              <a:t>Tribe will follow ORS</a:t>
            </a:r>
          </a:p>
          <a:p>
            <a:r>
              <a:rPr lang="en-US" dirty="0"/>
              <a:t>ODFW and Tribe will annually share data on harvest</a:t>
            </a:r>
          </a:p>
          <a:p>
            <a:r>
              <a:rPr lang="en-US" dirty="0"/>
              <a:t>Tribal members will carry ID and permits/licenses/tags, present to law enforcement</a:t>
            </a:r>
          </a:p>
        </p:txBody>
      </p:sp>
    </p:spTree>
    <p:extLst>
      <p:ext uri="{BB962C8B-B14F-4D97-AF65-F5344CB8AC3E}">
        <p14:creationId xmlns:p14="http://schemas.microsoft.com/office/powerpoint/2010/main" val="1540622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9E66-9789-44FB-B0DD-BEE5B134DDED}"/>
              </a:ext>
            </a:extLst>
          </p:cNvPr>
          <p:cNvSpPr>
            <a:spLocks noGrp="1"/>
          </p:cNvSpPr>
          <p:nvPr>
            <p:ph type="title"/>
          </p:nvPr>
        </p:nvSpPr>
        <p:spPr/>
        <p:txBody>
          <a:bodyPr/>
          <a:lstStyle/>
          <a:p>
            <a:r>
              <a:rPr lang="en-US" dirty="0"/>
              <a:t>Other Provisions </a:t>
            </a:r>
            <a:r>
              <a:rPr lang="en-US" sz="3200" dirty="0"/>
              <a:t>(Sections 6-14, page 10)</a:t>
            </a:r>
            <a:endParaRPr lang="en-US" dirty="0"/>
          </a:p>
        </p:txBody>
      </p:sp>
      <p:sp>
        <p:nvSpPr>
          <p:cNvPr id="3" name="Slide Number Placeholder 2">
            <a:extLst>
              <a:ext uri="{FF2B5EF4-FFF2-40B4-BE49-F238E27FC236}">
                <a16:creationId xmlns:a16="http://schemas.microsoft.com/office/drawing/2014/main" id="{26418F61-107F-4A60-9241-AD8CCA104F33}"/>
              </a:ext>
            </a:extLst>
          </p:cNvPr>
          <p:cNvSpPr>
            <a:spLocks noGrp="1"/>
          </p:cNvSpPr>
          <p:nvPr>
            <p:ph type="sldNum" sz="quarter" idx="10"/>
          </p:nvPr>
        </p:nvSpPr>
        <p:spPr/>
        <p:txBody>
          <a:bodyPr/>
          <a:lstStyle/>
          <a:p>
            <a:fld id="{4CAFAF55-B4F0-44B8-83C5-4796523F15F6}" type="slidenum">
              <a:rPr lang="en-US" smtClean="0">
                <a:solidFill>
                  <a:prstClr val="white"/>
                </a:solidFill>
              </a:rPr>
              <a:pPr/>
              <a:t>22</a:t>
            </a:fld>
            <a:endParaRPr lang="en-US" dirty="0">
              <a:solidFill>
                <a:prstClr val="white"/>
              </a:solidFill>
            </a:endParaRPr>
          </a:p>
        </p:txBody>
      </p:sp>
      <p:sp>
        <p:nvSpPr>
          <p:cNvPr id="5" name="Content Placeholder 4">
            <a:extLst>
              <a:ext uri="{FF2B5EF4-FFF2-40B4-BE49-F238E27FC236}">
                <a16:creationId xmlns:a16="http://schemas.microsoft.com/office/drawing/2014/main" id="{AC508EB0-C681-400A-ADA8-11992B42CF53}"/>
              </a:ext>
            </a:extLst>
          </p:cNvPr>
          <p:cNvSpPr>
            <a:spLocks noGrp="1"/>
          </p:cNvSpPr>
          <p:nvPr>
            <p:ph idx="1"/>
          </p:nvPr>
        </p:nvSpPr>
        <p:spPr/>
        <p:txBody>
          <a:bodyPr/>
          <a:lstStyle/>
          <a:p>
            <a:r>
              <a:rPr lang="en-US" dirty="0"/>
              <a:t>Dispute resolution -&gt; Mediation</a:t>
            </a:r>
          </a:p>
          <a:p>
            <a:r>
              <a:rPr lang="en-US" dirty="0"/>
              <a:t>Prosecution Referral Agreement</a:t>
            </a:r>
          </a:p>
          <a:p>
            <a:r>
              <a:rPr lang="en-US" dirty="0"/>
              <a:t>Equity in Cooperative Management Agreements</a:t>
            </a:r>
          </a:p>
          <a:p>
            <a:r>
              <a:rPr lang="en-US" dirty="0"/>
              <a:t>Perpetual Term</a:t>
            </a:r>
          </a:p>
          <a:p>
            <a:pPr lvl="1"/>
            <a:r>
              <a:rPr lang="en-US" dirty="0"/>
              <a:t>Effective Date</a:t>
            </a:r>
          </a:p>
          <a:p>
            <a:pPr lvl="1"/>
            <a:r>
              <a:rPr lang="en-US" dirty="0"/>
              <a:t>Amendments/Termination</a:t>
            </a:r>
          </a:p>
          <a:p>
            <a:pPr lvl="1"/>
            <a:r>
              <a:rPr lang="en-US" dirty="0"/>
              <a:t>Available Funding and Continued Authority</a:t>
            </a:r>
          </a:p>
        </p:txBody>
      </p:sp>
    </p:spTree>
    <p:extLst>
      <p:ext uri="{BB962C8B-B14F-4D97-AF65-F5344CB8AC3E}">
        <p14:creationId xmlns:p14="http://schemas.microsoft.com/office/powerpoint/2010/main" val="1407300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4B06-9CCB-47C6-98F3-AB667B572E29}"/>
              </a:ext>
            </a:extLst>
          </p:cNvPr>
          <p:cNvSpPr>
            <a:spLocks noGrp="1"/>
          </p:cNvSpPr>
          <p:nvPr>
            <p:ph type="title"/>
          </p:nvPr>
        </p:nvSpPr>
        <p:spPr/>
        <p:txBody>
          <a:bodyPr/>
          <a:lstStyle/>
          <a:p>
            <a:r>
              <a:rPr lang="en-US" dirty="0"/>
              <a:t>Response to Public Input </a:t>
            </a:r>
            <a:r>
              <a:rPr lang="en-US" sz="3200" dirty="0"/>
              <a:t>(Addendum 1)</a:t>
            </a:r>
            <a:endParaRPr lang="en-US" dirty="0"/>
          </a:p>
        </p:txBody>
      </p:sp>
      <p:sp>
        <p:nvSpPr>
          <p:cNvPr id="3" name="Content Placeholder 2">
            <a:extLst>
              <a:ext uri="{FF2B5EF4-FFF2-40B4-BE49-F238E27FC236}">
                <a16:creationId xmlns:a16="http://schemas.microsoft.com/office/drawing/2014/main" id="{0ECC5AFA-F6A0-4355-9932-F88DDE61A783}"/>
              </a:ext>
            </a:extLst>
          </p:cNvPr>
          <p:cNvSpPr>
            <a:spLocks noGrp="1"/>
          </p:cNvSpPr>
          <p:nvPr>
            <p:ph idx="1"/>
          </p:nvPr>
        </p:nvSpPr>
        <p:spPr>
          <a:xfrm>
            <a:off x="609600" y="1600206"/>
            <a:ext cx="5044752" cy="4525963"/>
          </a:xfrm>
        </p:spPr>
        <p:txBody>
          <a:bodyPr>
            <a:normAutofit/>
          </a:bodyPr>
          <a:lstStyle/>
          <a:p>
            <a:pPr marL="0" indent="0" algn="ctr">
              <a:buNone/>
            </a:pPr>
            <a:r>
              <a:rPr lang="en-US" u="sng" dirty="0"/>
              <a:t>Issue</a:t>
            </a:r>
          </a:p>
          <a:p>
            <a:pPr marL="0" indent="0">
              <a:buNone/>
            </a:pPr>
            <a:endParaRPr lang="en-US" u="sng" dirty="0"/>
          </a:p>
          <a:p>
            <a:pPr marL="0" indent="0">
              <a:buNone/>
            </a:pPr>
            <a:r>
              <a:rPr lang="en-US" sz="2800" dirty="0"/>
              <a:t>Reference to rights</a:t>
            </a:r>
          </a:p>
          <a:p>
            <a:pPr marL="0" indent="0">
              <a:buNone/>
            </a:pPr>
            <a:endParaRPr lang="en-US" sz="2800" dirty="0"/>
          </a:p>
          <a:p>
            <a:pPr marL="0" indent="0">
              <a:buNone/>
            </a:pPr>
            <a:r>
              <a:rPr lang="en-US" sz="2800" dirty="0"/>
              <a:t>Applicability of ORS</a:t>
            </a:r>
          </a:p>
        </p:txBody>
      </p:sp>
      <p:sp>
        <p:nvSpPr>
          <p:cNvPr id="4" name="Slide Number Placeholder 3">
            <a:extLst>
              <a:ext uri="{FF2B5EF4-FFF2-40B4-BE49-F238E27FC236}">
                <a16:creationId xmlns:a16="http://schemas.microsoft.com/office/drawing/2014/main" id="{0C1856E9-9014-47AA-B5F1-C4E852DAD474}"/>
              </a:ext>
            </a:extLst>
          </p:cNvPr>
          <p:cNvSpPr>
            <a:spLocks noGrp="1"/>
          </p:cNvSpPr>
          <p:nvPr>
            <p:ph type="sldNum" sz="quarter" idx="12"/>
          </p:nvPr>
        </p:nvSpPr>
        <p:spPr/>
        <p:txBody>
          <a:bodyPr/>
          <a:lstStyle/>
          <a:p>
            <a:fld id="{4CAFAF55-B4F0-44B8-83C5-4796523F15F6}" type="slidenum">
              <a:rPr lang="en-US" smtClean="0">
                <a:solidFill>
                  <a:prstClr val="white"/>
                </a:solidFill>
              </a:rPr>
              <a:pPr/>
              <a:t>23</a:t>
            </a:fld>
            <a:endParaRPr lang="en-US" dirty="0">
              <a:solidFill>
                <a:prstClr val="white"/>
              </a:solidFill>
            </a:endParaRPr>
          </a:p>
        </p:txBody>
      </p:sp>
      <p:sp>
        <p:nvSpPr>
          <p:cNvPr id="5" name="Content Placeholder 2">
            <a:extLst>
              <a:ext uri="{FF2B5EF4-FFF2-40B4-BE49-F238E27FC236}">
                <a16:creationId xmlns:a16="http://schemas.microsoft.com/office/drawing/2014/main" id="{7CD84D55-97E5-4963-B140-FB8CB433BC03}"/>
              </a:ext>
            </a:extLst>
          </p:cNvPr>
          <p:cNvSpPr txBox="1">
            <a:spLocks/>
          </p:cNvSpPr>
          <p:nvPr/>
        </p:nvSpPr>
        <p:spPr>
          <a:xfrm>
            <a:off x="6096000" y="1600205"/>
            <a:ext cx="5738327" cy="4525963"/>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sz="320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742932" indent="-285744" algn="l" defTabSz="914377" rtl="0" eaLnBrk="1" latinLnBrk="0" hangingPunct="1">
              <a:spcBef>
                <a:spcPct val="20000"/>
              </a:spcBef>
              <a:buSzPct val="100000"/>
              <a:buFont typeface="Tahoma" panose="020B0604030504040204" pitchFamily="34" charset="0"/>
              <a:buChar char="◦"/>
              <a:defRPr sz="280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000" u="sng" dirty="0"/>
              <a:t>Resolution</a:t>
            </a:r>
          </a:p>
          <a:p>
            <a:pPr marL="0" indent="0">
              <a:buFont typeface="Arial" panose="020B0604020202020204" pitchFamily="34" charset="0"/>
              <a:buNone/>
            </a:pPr>
            <a:endParaRPr lang="en-US" sz="3000" u="sng" dirty="0"/>
          </a:p>
          <a:p>
            <a:pPr marL="0" indent="0">
              <a:buFont typeface="Arial" panose="020B0604020202020204" pitchFamily="34" charset="0"/>
              <a:buNone/>
            </a:pPr>
            <a:r>
              <a:rPr lang="en-US" sz="3000" dirty="0"/>
              <a:t>Removed (section 2, </a:t>
            </a:r>
            <a:r>
              <a:rPr lang="en-US" sz="3000" dirty="0" err="1"/>
              <a:t>pg</a:t>
            </a:r>
            <a:r>
              <a:rPr lang="en-US" sz="3000" dirty="0"/>
              <a:t> 5)</a:t>
            </a:r>
          </a:p>
          <a:p>
            <a:pPr marL="0" indent="0">
              <a:buFont typeface="Arial" panose="020B0604020202020204" pitchFamily="34" charset="0"/>
              <a:buNone/>
            </a:pPr>
            <a:endParaRPr lang="en-US" sz="3000" dirty="0"/>
          </a:p>
          <a:p>
            <a:pPr marL="0" indent="0">
              <a:buFont typeface="Arial" panose="020B0604020202020204" pitchFamily="34" charset="0"/>
              <a:buNone/>
            </a:pPr>
            <a:r>
              <a:rPr lang="en-US" sz="3000" dirty="0"/>
              <a:t>Amended language – all ORS apply (section 3d, </a:t>
            </a:r>
            <a:r>
              <a:rPr lang="en-US" sz="3000" dirty="0" err="1"/>
              <a:t>pg</a:t>
            </a:r>
            <a:r>
              <a:rPr lang="en-US" sz="3000" dirty="0"/>
              <a:t> 6)</a:t>
            </a:r>
          </a:p>
        </p:txBody>
      </p:sp>
      <p:cxnSp>
        <p:nvCxnSpPr>
          <p:cNvPr id="7" name="Straight Arrow Connector 6">
            <a:extLst>
              <a:ext uri="{FF2B5EF4-FFF2-40B4-BE49-F238E27FC236}">
                <a16:creationId xmlns:a16="http://schemas.microsoft.com/office/drawing/2014/main" id="{6A326192-31FA-1E16-AD25-FF49391224DC}"/>
              </a:ext>
            </a:extLst>
          </p:cNvPr>
          <p:cNvCxnSpPr/>
          <p:nvPr/>
        </p:nvCxnSpPr>
        <p:spPr>
          <a:xfrm>
            <a:off x="4305782" y="3020992"/>
            <a:ext cx="15544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BFFACE7-FB18-2B26-9104-3317FF42E6E7}"/>
              </a:ext>
            </a:extLst>
          </p:cNvPr>
          <p:cNvCxnSpPr/>
          <p:nvPr/>
        </p:nvCxnSpPr>
        <p:spPr>
          <a:xfrm>
            <a:off x="4305782" y="4134091"/>
            <a:ext cx="15544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376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F4855-B809-4C90-9D99-D8A656BAD4E8}"/>
              </a:ext>
            </a:extLst>
          </p:cNvPr>
          <p:cNvSpPr>
            <a:spLocks noGrp="1"/>
          </p:cNvSpPr>
          <p:nvPr>
            <p:ph type="title"/>
          </p:nvPr>
        </p:nvSpPr>
        <p:spPr/>
        <p:txBody>
          <a:bodyPr/>
          <a:lstStyle/>
          <a:p>
            <a:r>
              <a:rPr lang="en-US" dirty="0"/>
              <a:t>Implementation</a:t>
            </a:r>
          </a:p>
        </p:txBody>
      </p:sp>
      <p:sp>
        <p:nvSpPr>
          <p:cNvPr id="3" name="Slide Number Placeholder 2">
            <a:extLst>
              <a:ext uri="{FF2B5EF4-FFF2-40B4-BE49-F238E27FC236}">
                <a16:creationId xmlns:a16="http://schemas.microsoft.com/office/drawing/2014/main" id="{1E25F5A8-A6B9-45A6-975B-E73F746D91CB}"/>
              </a:ext>
            </a:extLst>
          </p:cNvPr>
          <p:cNvSpPr>
            <a:spLocks noGrp="1"/>
          </p:cNvSpPr>
          <p:nvPr>
            <p:ph type="sldNum" sz="quarter" idx="10"/>
          </p:nvPr>
        </p:nvSpPr>
        <p:spPr/>
        <p:txBody>
          <a:bodyPr/>
          <a:lstStyle/>
          <a:p>
            <a:fld id="{4CAFAF55-B4F0-44B8-83C5-4796523F15F6}" type="slidenum">
              <a:rPr lang="en-US" smtClean="0">
                <a:solidFill>
                  <a:prstClr val="white"/>
                </a:solidFill>
              </a:rPr>
              <a:pPr/>
              <a:t>24</a:t>
            </a:fld>
            <a:endParaRPr lang="en-US" dirty="0">
              <a:solidFill>
                <a:prstClr val="white"/>
              </a:solidFill>
            </a:endParaRPr>
          </a:p>
        </p:txBody>
      </p:sp>
      <p:sp>
        <p:nvSpPr>
          <p:cNvPr id="5" name="Content Placeholder 4">
            <a:extLst>
              <a:ext uri="{FF2B5EF4-FFF2-40B4-BE49-F238E27FC236}">
                <a16:creationId xmlns:a16="http://schemas.microsoft.com/office/drawing/2014/main" id="{45EE11CF-3A22-4CF8-8464-FB15549C0D5F}"/>
              </a:ext>
            </a:extLst>
          </p:cNvPr>
          <p:cNvSpPr>
            <a:spLocks noGrp="1"/>
          </p:cNvSpPr>
          <p:nvPr>
            <p:ph idx="1"/>
          </p:nvPr>
        </p:nvSpPr>
        <p:spPr/>
        <p:txBody>
          <a:bodyPr>
            <a:normAutofit fontScale="92500" lnSpcReduction="20000"/>
          </a:bodyPr>
          <a:lstStyle/>
          <a:p>
            <a:r>
              <a:rPr lang="en-US" dirty="0"/>
              <a:t>If approved, the MOA will become effective through signatures and creation of OAR 635-800-0200</a:t>
            </a:r>
            <a:br>
              <a:rPr lang="en-US" dirty="0"/>
            </a:br>
            <a:endParaRPr lang="en-US" dirty="0"/>
          </a:p>
          <a:p>
            <a:r>
              <a:rPr lang="en-US" dirty="0"/>
              <a:t>CCBUTI, ODFW, and OSP to convene ‘summit’ to kick off implementation of the agreement if adopted today.</a:t>
            </a:r>
          </a:p>
          <a:p>
            <a:endParaRPr lang="en-US" dirty="0"/>
          </a:p>
          <a:p>
            <a:r>
              <a:rPr lang="en-US" dirty="0"/>
              <a:t>CCBUTI to adopt harvest regulations in tribal code</a:t>
            </a:r>
          </a:p>
          <a:p>
            <a:endParaRPr lang="en-US" dirty="0"/>
          </a:p>
          <a:p>
            <a:r>
              <a:rPr lang="en-US" dirty="0"/>
              <a:t>Ongoing annual meetings to implement cooperative management.</a:t>
            </a:r>
          </a:p>
        </p:txBody>
      </p:sp>
    </p:spTree>
    <p:extLst>
      <p:ext uri="{BB962C8B-B14F-4D97-AF65-F5344CB8AC3E}">
        <p14:creationId xmlns:p14="http://schemas.microsoft.com/office/powerpoint/2010/main" val="65426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c_logo">
            <a:extLst>
              <a:ext uri="{FF2B5EF4-FFF2-40B4-BE49-F238E27FC236}">
                <a16:creationId xmlns:a16="http://schemas.microsoft.com/office/drawing/2014/main" id="{371817C0-F7EC-AD39-F183-7A9EAA1D7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0505" y="3971333"/>
            <a:ext cx="2481227" cy="263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1C1C78C-B47B-FF08-25CB-CF437B675A4E}"/>
              </a:ext>
            </a:extLst>
          </p:cNvPr>
          <p:cNvSpPr txBox="1"/>
          <p:nvPr/>
        </p:nvSpPr>
        <p:spPr>
          <a:xfrm>
            <a:off x="320633" y="427511"/>
            <a:ext cx="104859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Cow Creek Umpqua Tribal Action on the Agreement</a:t>
            </a:r>
          </a:p>
        </p:txBody>
      </p:sp>
      <p:sp>
        <p:nvSpPr>
          <p:cNvPr id="5" name="TextBox 4">
            <a:extLst>
              <a:ext uri="{FF2B5EF4-FFF2-40B4-BE49-F238E27FC236}">
                <a16:creationId xmlns:a16="http://schemas.microsoft.com/office/drawing/2014/main" id="{3494E018-0ABA-14F5-086E-F3851534038C}"/>
              </a:ext>
            </a:extLst>
          </p:cNvPr>
          <p:cNvSpPr txBox="1"/>
          <p:nvPr/>
        </p:nvSpPr>
        <p:spPr>
          <a:xfrm>
            <a:off x="436418" y="1225689"/>
            <a:ext cx="6097978"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Tribal Board of Directors unanimously approved entering into the MOA through Tribal resolution at the November 13</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Board meeting.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Tribe is prepared to amend its legal code to incorporate the agreement upon Commission approval.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Tribe’s Natural Resources team is ready to work with our Tribal and ODFW partners on management and projects to that will benefit natural and cultural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Tribe has reached out to interest groups and other Tribes and has received support for the agreement.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Upon approval, the Tribe will schedule a summit to meet with ODFW and Oregon State Police to begin discussing how implementation will roll out.</a:t>
            </a:r>
          </a:p>
        </p:txBody>
      </p:sp>
    </p:spTree>
    <p:extLst>
      <p:ext uri="{BB962C8B-B14F-4D97-AF65-F5344CB8AC3E}">
        <p14:creationId xmlns:p14="http://schemas.microsoft.com/office/powerpoint/2010/main" val="90680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A81C1B-71A6-9C8F-84D1-FF916ADA7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664" y="1911927"/>
            <a:ext cx="2683081" cy="3577441"/>
          </a:xfrm>
          <a:prstGeom prst="rect">
            <a:avLst/>
          </a:prstGeom>
        </p:spPr>
      </p:pic>
      <p:pic>
        <p:nvPicPr>
          <p:cNvPr id="5" name="Picture 4" descr="A picture containing person, outdoor, grass, family&#10;&#10;Description automatically generated">
            <a:extLst>
              <a:ext uri="{FF2B5EF4-FFF2-40B4-BE49-F238E27FC236}">
                <a16:creationId xmlns:a16="http://schemas.microsoft.com/office/drawing/2014/main" id="{1761B003-1AC7-9CEE-C71B-7F62B894B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254" y="1923802"/>
            <a:ext cx="2636321" cy="3515095"/>
          </a:xfrm>
          <a:prstGeom prst="rect">
            <a:avLst/>
          </a:prstGeom>
        </p:spPr>
      </p:pic>
      <p:pic>
        <p:nvPicPr>
          <p:cNvPr id="7" name="Picture 6" descr="A group of children looking at a fish tank&#10;&#10;Description automatically generated with low confidence">
            <a:extLst>
              <a:ext uri="{FF2B5EF4-FFF2-40B4-BE49-F238E27FC236}">
                <a16:creationId xmlns:a16="http://schemas.microsoft.com/office/drawing/2014/main" id="{16B6D67B-DD1A-40FA-5196-9CF228594E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8028" y="3004456"/>
            <a:ext cx="3289464" cy="2467098"/>
          </a:xfrm>
          <a:prstGeom prst="rect">
            <a:avLst/>
          </a:prstGeom>
        </p:spPr>
      </p:pic>
      <p:pic>
        <p:nvPicPr>
          <p:cNvPr id="3" name="Picture 2">
            <a:extLst>
              <a:ext uri="{FF2B5EF4-FFF2-40B4-BE49-F238E27FC236}">
                <a16:creationId xmlns:a16="http://schemas.microsoft.com/office/drawing/2014/main" id="{CBB61012-9FC5-40B2-7EB0-2B86C8314D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09303" y="2373580"/>
            <a:ext cx="3503223" cy="2627419"/>
          </a:xfrm>
          <a:prstGeom prst="rect">
            <a:avLst/>
          </a:prstGeom>
        </p:spPr>
      </p:pic>
      <p:sp>
        <p:nvSpPr>
          <p:cNvPr id="8" name="TextBox 7">
            <a:extLst>
              <a:ext uri="{FF2B5EF4-FFF2-40B4-BE49-F238E27FC236}">
                <a16:creationId xmlns:a16="http://schemas.microsoft.com/office/drawing/2014/main" id="{63262F55-5B1D-CA39-B339-BB5A8FE041C6}"/>
              </a:ext>
            </a:extLst>
          </p:cNvPr>
          <p:cNvSpPr txBox="1"/>
          <p:nvPr/>
        </p:nvSpPr>
        <p:spPr>
          <a:xfrm>
            <a:off x="3239055" y="4619501"/>
            <a:ext cx="549174" cy="391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62B208E-6D80-4711-BE88-B5BA5848CB15}"/>
              </a:ext>
            </a:extLst>
          </p:cNvPr>
          <p:cNvSpPr txBox="1"/>
          <p:nvPr/>
        </p:nvSpPr>
        <p:spPr>
          <a:xfrm>
            <a:off x="320633" y="130629"/>
            <a:ext cx="102009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What This Means to The Cow Creek Umpqua Tribe </a:t>
            </a:r>
          </a:p>
        </p:txBody>
      </p:sp>
      <p:pic>
        <p:nvPicPr>
          <p:cNvPr id="10" name="Picture 2" descr="cc_logo">
            <a:extLst>
              <a:ext uri="{FF2B5EF4-FFF2-40B4-BE49-F238E27FC236}">
                <a16:creationId xmlns:a16="http://schemas.microsoft.com/office/drawing/2014/main" id="{5E19455C-090C-D156-17C2-ED0E8AAFC4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9668" y="5570700"/>
            <a:ext cx="1107066" cy="117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436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58DA-4255-4D77-AE47-5BEAAE674207}"/>
              </a:ext>
            </a:extLst>
          </p:cNvPr>
          <p:cNvSpPr>
            <a:spLocks noGrp="1"/>
          </p:cNvSpPr>
          <p:nvPr>
            <p:ph type="title"/>
          </p:nvPr>
        </p:nvSpPr>
        <p:spPr/>
        <p:txBody>
          <a:bodyPr/>
          <a:lstStyle/>
          <a:p>
            <a:r>
              <a:rPr lang="en-US" dirty="0"/>
              <a:t>Issue </a:t>
            </a:r>
          </a:p>
        </p:txBody>
      </p:sp>
      <p:sp>
        <p:nvSpPr>
          <p:cNvPr id="3" name="Slide Number Placeholder 2">
            <a:extLst>
              <a:ext uri="{FF2B5EF4-FFF2-40B4-BE49-F238E27FC236}">
                <a16:creationId xmlns:a16="http://schemas.microsoft.com/office/drawing/2014/main" id="{F0C555C3-9623-466E-9F47-F45284DD693C}"/>
              </a:ext>
            </a:extLst>
          </p:cNvPr>
          <p:cNvSpPr>
            <a:spLocks noGrp="1"/>
          </p:cNvSpPr>
          <p:nvPr>
            <p:ph type="sldNum" sz="quarter" idx="10"/>
          </p:nvPr>
        </p:nvSpPr>
        <p:spPr/>
        <p:txBody>
          <a:bodyPr/>
          <a:lstStyle/>
          <a:p>
            <a:fld id="{4CAFAF55-B4F0-44B8-83C5-4796523F15F6}" type="slidenum">
              <a:rPr lang="en-US" smtClean="0">
                <a:solidFill>
                  <a:prstClr val="white"/>
                </a:solidFill>
              </a:rPr>
              <a:pPr/>
              <a:t>27</a:t>
            </a:fld>
            <a:endParaRPr lang="en-US" dirty="0">
              <a:solidFill>
                <a:prstClr val="white"/>
              </a:solidFill>
            </a:endParaRPr>
          </a:p>
        </p:txBody>
      </p:sp>
      <p:sp>
        <p:nvSpPr>
          <p:cNvPr id="5" name="Content Placeholder 4">
            <a:extLst>
              <a:ext uri="{FF2B5EF4-FFF2-40B4-BE49-F238E27FC236}">
                <a16:creationId xmlns:a16="http://schemas.microsoft.com/office/drawing/2014/main" id="{BC673753-BA6E-49CB-BA98-593A07202AFF}"/>
              </a:ext>
            </a:extLst>
          </p:cNvPr>
          <p:cNvSpPr>
            <a:spLocks noGrp="1"/>
          </p:cNvSpPr>
          <p:nvPr>
            <p:ph idx="1"/>
          </p:nvPr>
        </p:nvSpPr>
        <p:spPr>
          <a:xfrm>
            <a:off x="609600" y="1175658"/>
            <a:ext cx="10972800" cy="4950508"/>
          </a:xfrm>
        </p:spPr>
        <p:txBody>
          <a:bodyPr/>
          <a:lstStyle/>
          <a:p>
            <a:pPr marL="0" indent="0">
              <a:buNone/>
            </a:pPr>
            <a:endParaRPr lang="en-US" sz="2400" b="1" dirty="0">
              <a:effectLst/>
            </a:endParaRPr>
          </a:p>
          <a:p>
            <a:pPr marL="0" indent="0">
              <a:buNone/>
            </a:pPr>
            <a:r>
              <a:rPr lang="en-US" sz="2400" b="1" dirty="0">
                <a:effectLst/>
              </a:rPr>
              <a:t>Memorandum of Agreement to Define Exercise of Hunting, Fishing, Trapping, and Gathering by the Cow Creek Band of Umpqua Tribe of Indians and its Members and for Cooperative Management of Natural Resources between the Cow Creek Band of Umpqua Tribe of Indians and the State of Oregon, through the Oregon Department of Fish and Wildlife</a:t>
            </a:r>
          </a:p>
          <a:p>
            <a:pPr marL="0" indent="0">
              <a:buNone/>
            </a:pPr>
            <a:endParaRPr lang="en-US" sz="2400" b="1" dirty="0"/>
          </a:p>
          <a:p>
            <a:pPr marL="0" indent="0">
              <a:buNone/>
            </a:pPr>
            <a:r>
              <a:rPr lang="en-US" sz="2400" b="1" dirty="0">
                <a:effectLst/>
              </a:rPr>
              <a:t>Staff Recommendation: </a:t>
            </a:r>
            <a:r>
              <a:rPr lang="en-US" sz="2400" dirty="0">
                <a:effectLst/>
              </a:rPr>
              <a:t>Adopt OAR 635-800-0200 (Attachment 4) to implement the Memorandum of Agreement between the Cow Creek Band of Umpqua Tribe of Indians and the state of Oregon, through the Oregon Department of Fish and Wildlife (Attachment 3, Addendum 1).</a:t>
            </a:r>
            <a:endParaRPr lang="en-US" dirty="0"/>
          </a:p>
        </p:txBody>
      </p:sp>
    </p:spTree>
    <p:extLst>
      <p:ext uri="{BB962C8B-B14F-4D97-AF65-F5344CB8AC3E}">
        <p14:creationId xmlns:p14="http://schemas.microsoft.com/office/powerpoint/2010/main" val="100171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281AE-A6A0-C7AF-809B-B2BC41BE1887}"/>
              </a:ext>
            </a:extLst>
          </p:cNvPr>
          <p:cNvSpPr txBox="1">
            <a:spLocks/>
          </p:cNvSpPr>
          <p:nvPr/>
        </p:nvSpPr>
        <p:spPr bwMode="auto">
          <a:xfrm>
            <a:off x="990600" y="281152"/>
            <a:ext cx="1021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Cow Creek Band of Umpqua Tribe of Indians  History</a:t>
            </a:r>
          </a:p>
        </p:txBody>
      </p:sp>
      <p:sp>
        <p:nvSpPr>
          <p:cNvPr id="4" name="TextBox 3">
            <a:extLst>
              <a:ext uri="{FF2B5EF4-FFF2-40B4-BE49-F238E27FC236}">
                <a16:creationId xmlns:a16="http://schemas.microsoft.com/office/drawing/2014/main" id="{A30E41EE-B0A3-5DC6-62C4-45FD8B817BA0}"/>
              </a:ext>
            </a:extLst>
          </p:cNvPr>
          <p:cNvSpPr txBox="1"/>
          <p:nvPr/>
        </p:nvSpPr>
        <p:spPr>
          <a:xfrm>
            <a:off x="1166649" y="1406202"/>
            <a:ext cx="7577958"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Manifest Destiney and Euro-American settlement was a difficult time for the Tribe. A treaty with the United States Federal Government was entered into on September 19</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1853.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Rogue River Wars in 1855-1856 forced Cow Creek Umpqua people to flee deep into the mountains to avoid extermination.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From 1856 to the 1880s  there were repeated efforts by the federal government to capture the Cow Creek Umpqua. Tribal people fled into the hills and married into local fur trapping and mining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descr="cc_logo">
            <a:extLst>
              <a:ext uri="{FF2B5EF4-FFF2-40B4-BE49-F238E27FC236}">
                <a16:creationId xmlns:a16="http://schemas.microsoft.com/office/drawing/2014/main" id="{D1DA63CC-B99C-1D51-253E-BF788562A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3208" y="3429000"/>
            <a:ext cx="3104784" cy="329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893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058A9C8-EE97-A284-C7FC-0912469C1B6C}"/>
              </a:ext>
            </a:extLst>
          </p:cNvPr>
          <p:cNvCxnSpPr/>
          <p:nvPr/>
        </p:nvCxnSpPr>
        <p:spPr>
          <a:xfrm>
            <a:off x="2400300" y="2971800"/>
            <a:ext cx="73914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20" name="TextBox 8">
            <a:extLst>
              <a:ext uri="{FF2B5EF4-FFF2-40B4-BE49-F238E27FC236}">
                <a16:creationId xmlns:a16="http://schemas.microsoft.com/office/drawing/2014/main" id="{E5B4E4FE-D52B-4CF9-398F-0A17B9699FA4}"/>
              </a:ext>
            </a:extLst>
          </p:cNvPr>
          <p:cNvSpPr txBox="1">
            <a:spLocks noChangeArrowheads="1"/>
          </p:cNvSpPr>
          <p:nvPr/>
        </p:nvSpPr>
        <p:spPr bwMode="auto">
          <a:xfrm>
            <a:off x="2147889" y="1698626"/>
            <a:ext cx="884237" cy="7080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1853 Treaty </a:t>
            </a:r>
          </a:p>
        </p:txBody>
      </p:sp>
      <p:sp>
        <p:nvSpPr>
          <p:cNvPr id="9221" name="TextBox 9">
            <a:extLst>
              <a:ext uri="{FF2B5EF4-FFF2-40B4-BE49-F238E27FC236}">
                <a16:creationId xmlns:a16="http://schemas.microsoft.com/office/drawing/2014/main" id="{2A55F6F8-5518-14B7-CAD3-1507444A1A1E}"/>
              </a:ext>
            </a:extLst>
          </p:cNvPr>
          <p:cNvSpPr txBox="1">
            <a:spLocks noChangeArrowheads="1"/>
          </p:cNvSpPr>
          <p:nvPr/>
        </p:nvSpPr>
        <p:spPr bwMode="auto">
          <a:xfrm>
            <a:off x="3429000" y="1592263"/>
            <a:ext cx="2286000" cy="10160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Western Oregon Indian Termination Act of 1954 </a:t>
            </a:r>
          </a:p>
        </p:txBody>
      </p:sp>
      <p:sp>
        <p:nvSpPr>
          <p:cNvPr id="9222" name="TextBox 10">
            <a:extLst>
              <a:ext uri="{FF2B5EF4-FFF2-40B4-BE49-F238E27FC236}">
                <a16:creationId xmlns:a16="http://schemas.microsoft.com/office/drawing/2014/main" id="{2FF63B2C-0C5A-5860-B22C-8669ED6946A6}"/>
              </a:ext>
            </a:extLst>
          </p:cNvPr>
          <p:cNvSpPr txBox="1">
            <a:spLocks noChangeArrowheads="1"/>
          </p:cNvSpPr>
          <p:nvPr/>
        </p:nvSpPr>
        <p:spPr bwMode="auto">
          <a:xfrm>
            <a:off x="5715000" y="1619251"/>
            <a:ext cx="1824038" cy="7080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Re-recognition 1982</a:t>
            </a:r>
          </a:p>
        </p:txBody>
      </p:sp>
      <p:sp>
        <p:nvSpPr>
          <p:cNvPr id="9223" name="Rectangle 11">
            <a:extLst>
              <a:ext uri="{FF2B5EF4-FFF2-40B4-BE49-F238E27FC236}">
                <a16:creationId xmlns:a16="http://schemas.microsoft.com/office/drawing/2014/main" id="{435B16A8-7C47-C839-CE72-699FFE880D3C}"/>
              </a:ext>
            </a:extLst>
          </p:cNvPr>
          <p:cNvSpPr>
            <a:spLocks noChangeArrowheads="1"/>
          </p:cNvSpPr>
          <p:nvPr/>
        </p:nvSpPr>
        <p:spPr bwMode="auto">
          <a:xfrm>
            <a:off x="7772400" y="1619250"/>
            <a:ext cx="2438400" cy="10160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2018 HR1306 Western Oregon Tribal Fairness Act</a:t>
            </a:r>
          </a:p>
        </p:txBody>
      </p:sp>
      <p:cxnSp>
        <p:nvCxnSpPr>
          <p:cNvPr id="14" name="Straight Connector 13">
            <a:extLst>
              <a:ext uri="{FF2B5EF4-FFF2-40B4-BE49-F238E27FC236}">
                <a16:creationId xmlns:a16="http://schemas.microsoft.com/office/drawing/2014/main" id="{903241A1-B1D7-9A63-378D-AE3AF73D4887}"/>
              </a:ext>
            </a:extLst>
          </p:cNvPr>
          <p:cNvCxnSpPr/>
          <p:nvPr/>
        </p:nvCxnSpPr>
        <p:spPr>
          <a:xfrm>
            <a:off x="2590800" y="2743200"/>
            <a:ext cx="0" cy="457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C3F0765-3FC3-CD23-867D-838C681BD275}"/>
              </a:ext>
            </a:extLst>
          </p:cNvPr>
          <p:cNvCxnSpPr/>
          <p:nvPr/>
        </p:nvCxnSpPr>
        <p:spPr>
          <a:xfrm>
            <a:off x="4540250" y="2743200"/>
            <a:ext cx="0" cy="457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2D74F7-DF76-BA62-7698-B6719E30E092}"/>
              </a:ext>
            </a:extLst>
          </p:cNvPr>
          <p:cNvCxnSpPr/>
          <p:nvPr/>
        </p:nvCxnSpPr>
        <p:spPr>
          <a:xfrm>
            <a:off x="6515100" y="2743200"/>
            <a:ext cx="0" cy="457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5D0A736-0796-D395-F995-609823EF04B5}"/>
              </a:ext>
            </a:extLst>
          </p:cNvPr>
          <p:cNvCxnSpPr/>
          <p:nvPr/>
        </p:nvCxnSpPr>
        <p:spPr>
          <a:xfrm>
            <a:off x="8462963" y="2743200"/>
            <a:ext cx="0" cy="457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9229" name="Picture 1">
            <a:extLst>
              <a:ext uri="{FF2B5EF4-FFF2-40B4-BE49-F238E27FC236}">
                <a16:creationId xmlns:a16="http://schemas.microsoft.com/office/drawing/2014/main" id="{1D66C745-A23B-8899-21B9-85F60A8764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1" y="3400425"/>
            <a:ext cx="2525713"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C25CE31-C436-17B5-90F2-F5AE62BC9F0C}"/>
              </a:ext>
            </a:extLst>
          </p:cNvPr>
          <p:cNvSpPr txBox="1"/>
          <p:nvPr/>
        </p:nvSpPr>
        <p:spPr>
          <a:xfrm>
            <a:off x="8286750" y="3765549"/>
            <a:ext cx="3009900" cy="1755775"/>
          </a:xfrm>
          <a:prstGeom prst="rect">
            <a:avLst/>
          </a:prstGeom>
          <a:noFill/>
        </p:spPr>
        <p:txBody>
          <a:bodyPr>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Past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Present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Future</a:t>
            </a:r>
          </a:p>
        </p:txBody>
      </p:sp>
      <p:sp>
        <p:nvSpPr>
          <p:cNvPr id="2" name="Title 1">
            <a:extLst>
              <a:ext uri="{FF2B5EF4-FFF2-40B4-BE49-F238E27FC236}">
                <a16:creationId xmlns:a16="http://schemas.microsoft.com/office/drawing/2014/main" id="{D0F8AE38-8BEF-0684-CB78-EED9FA1CF563}"/>
              </a:ext>
            </a:extLst>
          </p:cNvPr>
          <p:cNvSpPr txBox="1">
            <a:spLocks/>
          </p:cNvSpPr>
          <p:nvPr/>
        </p:nvSpPr>
        <p:spPr bwMode="auto">
          <a:xfrm>
            <a:off x="990600" y="281152"/>
            <a:ext cx="10210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Cow Creek Band of Umpqua Tribe of Indians  History</a:t>
            </a:r>
          </a:p>
        </p:txBody>
      </p:sp>
      <p:pic>
        <p:nvPicPr>
          <p:cNvPr id="7" name="Picture 2" descr="cc_logo">
            <a:extLst>
              <a:ext uri="{FF2B5EF4-FFF2-40B4-BE49-F238E27FC236}">
                <a16:creationId xmlns:a16="http://schemas.microsoft.com/office/drawing/2014/main" id="{22330081-8214-680E-F274-E555E2D62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7258" y="5362832"/>
            <a:ext cx="1280733" cy="135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8">
            <a:extLst>
              <a:ext uri="{FF2B5EF4-FFF2-40B4-BE49-F238E27FC236}">
                <a16:creationId xmlns:a16="http://schemas.microsoft.com/office/drawing/2014/main" id="{7B749A9B-1292-A68D-7771-5BEEBB9F3C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6901" y="3400424"/>
            <a:ext cx="2296562" cy="3390901"/>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A46A0F-8344-80CA-E690-DCBD617767EB}"/>
              </a:ext>
            </a:extLst>
          </p:cNvPr>
          <p:cNvSpPr txBox="1"/>
          <p:nvPr/>
        </p:nvSpPr>
        <p:spPr>
          <a:xfrm>
            <a:off x="691978" y="559833"/>
            <a:ext cx="8716073" cy="60016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Cow Creek Umpqua Tribe is a Sovereign Nation with its own Constitution.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governed by an elected 11-member Tribal Board of Directors.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Tribe currently has 1,946 enrolled citizens.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Paramount for the Tribe today is our connection to the lands and resources that have sustained our traditional lifeways. We are stewards and protectors of the land.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Natural resources are considered cultural resources and practicing our traditional lifeways of hunting, fishing and gathering are a part of our cultural practices.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continue to hold ceremonies for our cultural resources.</a:t>
            </a:r>
          </a:p>
        </p:txBody>
      </p:sp>
      <p:pic>
        <p:nvPicPr>
          <p:cNvPr id="4" name="Picture 2" descr="cc_logo">
            <a:extLst>
              <a:ext uri="{FF2B5EF4-FFF2-40B4-BE49-F238E27FC236}">
                <a16:creationId xmlns:a16="http://schemas.microsoft.com/office/drawing/2014/main" id="{1849C290-9937-D5C0-995C-1A2AC01D0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6764" y="4090086"/>
            <a:ext cx="2481227" cy="263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10E26C9-F8B6-A285-CD79-482811B1D9E8}"/>
              </a:ext>
            </a:extLst>
          </p:cNvPr>
          <p:cNvSpPr txBox="1"/>
          <p:nvPr/>
        </p:nvSpPr>
        <p:spPr>
          <a:xfrm>
            <a:off x="3896497" y="-86498"/>
            <a:ext cx="597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Tribal Government</a:t>
            </a:r>
          </a:p>
        </p:txBody>
      </p:sp>
    </p:spTree>
    <p:extLst>
      <p:ext uri="{BB962C8B-B14F-4D97-AF65-F5344CB8AC3E}">
        <p14:creationId xmlns:p14="http://schemas.microsoft.com/office/powerpoint/2010/main" val="591978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A60AD7-5642-F5E2-8F9F-5B60221041B3}"/>
              </a:ext>
            </a:extLst>
          </p:cNvPr>
          <p:cNvSpPr txBox="1"/>
          <p:nvPr/>
        </p:nvSpPr>
        <p:spPr>
          <a:xfrm>
            <a:off x="582551" y="1025965"/>
            <a:ext cx="5462649"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Tribe is a steward of the Land and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use an integrated approach to natural and cultural resources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believe strongly that restoring and preserving habitat is key to species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partner with ODFW on research and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B6D727C-7F76-0255-B292-3444F016E340}"/>
              </a:ext>
            </a:extLst>
          </p:cNvPr>
          <p:cNvSpPr txBox="1"/>
          <p:nvPr/>
        </p:nvSpPr>
        <p:spPr>
          <a:xfrm>
            <a:off x="2517704" y="-47501"/>
            <a:ext cx="8273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Stewards of the Land and Resources </a:t>
            </a:r>
          </a:p>
        </p:txBody>
      </p:sp>
      <p:pic>
        <p:nvPicPr>
          <p:cNvPr id="4" name="Picture 3" descr="image001">
            <a:extLst>
              <a:ext uri="{FF2B5EF4-FFF2-40B4-BE49-F238E27FC236}">
                <a16:creationId xmlns:a16="http://schemas.microsoft.com/office/drawing/2014/main" id="{FA4B6EBC-02D1-46CF-00B6-977AC0A4B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166" y="725355"/>
            <a:ext cx="3921472" cy="523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981634F-5235-F735-4EF3-41D444F122BF}"/>
              </a:ext>
            </a:extLst>
          </p:cNvPr>
          <p:cNvSpPr txBox="1"/>
          <p:nvPr/>
        </p:nvSpPr>
        <p:spPr>
          <a:xfrm>
            <a:off x="7440166" y="5996573"/>
            <a:ext cx="41563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Tribal and ODFW staff weighing and measuring fish at the Tribal 7 Feathers fish acclimation site.</a:t>
            </a:r>
          </a:p>
        </p:txBody>
      </p:sp>
      <p:pic>
        <p:nvPicPr>
          <p:cNvPr id="6" name="Picture 2" descr="cc_logo">
            <a:extLst>
              <a:ext uri="{FF2B5EF4-FFF2-40B4-BE49-F238E27FC236}">
                <a16:creationId xmlns:a16="http://schemas.microsoft.com/office/drawing/2014/main" id="{FE8429D3-528C-F6F2-5790-D45AA67D1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756" y="0"/>
            <a:ext cx="905186" cy="95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921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outdoor, spectacles, goggles">
            <a:extLst>
              <a:ext uri="{FF2B5EF4-FFF2-40B4-BE49-F238E27FC236}">
                <a16:creationId xmlns:a16="http://schemas.microsoft.com/office/drawing/2014/main" id="{2D865E85-1F66-4ABB-0A12-D9A6720AF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96883" y="1019571"/>
            <a:ext cx="6670183" cy="5011277"/>
          </a:xfrm>
          <a:prstGeom prst="rect">
            <a:avLst/>
          </a:prstGeom>
        </p:spPr>
      </p:pic>
      <p:sp>
        <p:nvSpPr>
          <p:cNvPr id="5" name="TextBox 4">
            <a:extLst>
              <a:ext uri="{FF2B5EF4-FFF2-40B4-BE49-F238E27FC236}">
                <a16:creationId xmlns:a16="http://schemas.microsoft.com/office/drawing/2014/main" id="{9DB36D4A-74B1-0E8B-B848-0E6037808857}"/>
              </a:ext>
            </a:extLst>
          </p:cNvPr>
          <p:cNvSpPr txBox="1"/>
          <p:nvPr/>
        </p:nvSpPr>
        <p:spPr>
          <a:xfrm>
            <a:off x="3776488" y="42543"/>
            <a:ext cx="8273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Stewards of the Land and Resources </a:t>
            </a:r>
          </a:p>
        </p:txBody>
      </p:sp>
      <p:sp>
        <p:nvSpPr>
          <p:cNvPr id="6" name="TextBox 5">
            <a:extLst>
              <a:ext uri="{FF2B5EF4-FFF2-40B4-BE49-F238E27FC236}">
                <a16:creationId xmlns:a16="http://schemas.microsoft.com/office/drawing/2014/main" id="{6F52243B-7525-5AD7-8415-06E5AA7716E1}"/>
              </a:ext>
            </a:extLst>
          </p:cNvPr>
          <p:cNvSpPr txBox="1"/>
          <p:nvPr/>
        </p:nvSpPr>
        <p:spPr>
          <a:xfrm>
            <a:off x="7034361" y="1520891"/>
            <a:ext cx="515763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Cow Creek Tribal Elk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501FFC0-44A5-3542-3EFB-5F381D0DE407}"/>
              </a:ext>
            </a:extLst>
          </p:cNvPr>
          <p:cNvSpPr txBox="1"/>
          <p:nvPr/>
        </p:nvSpPr>
        <p:spPr>
          <a:xfrm>
            <a:off x="7156037" y="5456616"/>
            <a:ext cx="3425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Tribal and ODFW staff trapping and collaring elk.</a:t>
            </a:r>
          </a:p>
        </p:txBody>
      </p:sp>
      <p:sp>
        <p:nvSpPr>
          <p:cNvPr id="4" name="TextBox 3">
            <a:extLst>
              <a:ext uri="{FF2B5EF4-FFF2-40B4-BE49-F238E27FC236}">
                <a16:creationId xmlns:a16="http://schemas.microsoft.com/office/drawing/2014/main" id="{48FDC17C-BFB2-2F6C-B4DC-5DCEBA272CBB}"/>
              </a:ext>
            </a:extLst>
          </p:cNvPr>
          <p:cNvSpPr txBox="1"/>
          <p:nvPr/>
        </p:nvSpPr>
        <p:spPr>
          <a:xfrm>
            <a:off x="0" y="6085427"/>
            <a:ext cx="7658100" cy="66569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Elk Story Map</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hlinkClick r:id="rId4"/>
              </a:rPr>
              <a:t>https://storymaps.arcgis.com/stories/7c829738a43e4b5b808769f5a3f388d9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2" descr="cc_logo">
            <a:extLst>
              <a:ext uri="{FF2B5EF4-FFF2-40B4-BE49-F238E27FC236}">
                <a16:creationId xmlns:a16="http://schemas.microsoft.com/office/drawing/2014/main" id="{57FB06A2-F0FB-C152-D582-5CDF898CD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2161" y="5018168"/>
            <a:ext cx="1605830" cy="170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076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ss, outdoor, mammal, deer&#10;&#10;Description automatically generated">
            <a:extLst>
              <a:ext uri="{FF2B5EF4-FFF2-40B4-BE49-F238E27FC236}">
                <a16:creationId xmlns:a16="http://schemas.microsoft.com/office/drawing/2014/main" id="{E4C2D002-F4F1-E33D-76FF-ED9B3102C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286" y="761347"/>
            <a:ext cx="6884894" cy="5163670"/>
          </a:xfrm>
          <a:prstGeom prst="rect">
            <a:avLst/>
          </a:prstGeom>
        </p:spPr>
      </p:pic>
      <p:sp>
        <p:nvSpPr>
          <p:cNvPr id="3" name="TextBox 2">
            <a:extLst>
              <a:ext uri="{FF2B5EF4-FFF2-40B4-BE49-F238E27FC236}">
                <a16:creationId xmlns:a16="http://schemas.microsoft.com/office/drawing/2014/main" id="{C294B91E-E99A-85C3-109D-DDE6A20368C6}"/>
              </a:ext>
            </a:extLst>
          </p:cNvPr>
          <p:cNvSpPr txBox="1"/>
          <p:nvPr/>
        </p:nvSpPr>
        <p:spPr>
          <a:xfrm>
            <a:off x="4642863" y="5934670"/>
            <a:ext cx="571862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Cow Creek Tribal Elder and Board member Robert VanNorman and his grandson Luke VanNorman after a successful Tribe deer hunt</a:t>
            </a:r>
          </a:p>
        </p:txBody>
      </p:sp>
      <p:sp>
        <p:nvSpPr>
          <p:cNvPr id="4" name="TextBox 3">
            <a:extLst>
              <a:ext uri="{FF2B5EF4-FFF2-40B4-BE49-F238E27FC236}">
                <a16:creationId xmlns:a16="http://schemas.microsoft.com/office/drawing/2014/main" id="{5DC02B6D-3F8A-3FD8-BC6C-6BA908440677}"/>
              </a:ext>
            </a:extLst>
          </p:cNvPr>
          <p:cNvSpPr txBox="1"/>
          <p:nvPr/>
        </p:nvSpPr>
        <p:spPr>
          <a:xfrm>
            <a:off x="493059" y="1256440"/>
            <a:ext cx="328556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continue to practice our traditional lifeways of hunting, fishing and gathering.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teach future generations about how to be stewards of the lands and resources. </a:t>
            </a:r>
          </a:p>
        </p:txBody>
      </p:sp>
      <p:sp>
        <p:nvSpPr>
          <p:cNvPr id="5" name="TextBox 4">
            <a:extLst>
              <a:ext uri="{FF2B5EF4-FFF2-40B4-BE49-F238E27FC236}">
                <a16:creationId xmlns:a16="http://schemas.microsoft.com/office/drawing/2014/main" id="{89957012-691A-C24B-950F-01972415FE52}"/>
              </a:ext>
            </a:extLst>
          </p:cNvPr>
          <p:cNvSpPr txBox="1"/>
          <p:nvPr/>
        </p:nvSpPr>
        <p:spPr>
          <a:xfrm>
            <a:off x="0" y="-82922"/>
            <a:ext cx="8273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Stewards of the Land and Resources </a:t>
            </a:r>
          </a:p>
        </p:txBody>
      </p:sp>
      <p:pic>
        <p:nvPicPr>
          <p:cNvPr id="6" name="Picture 2" descr="cc_logo">
            <a:extLst>
              <a:ext uri="{FF2B5EF4-FFF2-40B4-BE49-F238E27FC236}">
                <a16:creationId xmlns:a16="http://schemas.microsoft.com/office/drawing/2014/main" id="{43846CB5-F3F3-2B53-AFAD-057DDDD69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205" y="5772435"/>
            <a:ext cx="1023939" cy="108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90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person, person&#10;&#10;Description automatically generated">
            <a:extLst>
              <a:ext uri="{FF2B5EF4-FFF2-40B4-BE49-F238E27FC236}">
                <a16:creationId xmlns:a16="http://schemas.microsoft.com/office/drawing/2014/main" id="{86808247-69A6-3B67-C3B0-114C05740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701800"/>
            <a:ext cx="6081485" cy="4561114"/>
          </a:xfrm>
          <a:prstGeom prst="rect">
            <a:avLst/>
          </a:prstGeom>
        </p:spPr>
      </p:pic>
      <p:sp>
        <p:nvSpPr>
          <p:cNvPr id="6" name="TextBox 5">
            <a:extLst>
              <a:ext uri="{FF2B5EF4-FFF2-40B4-BE49-F238E27FC236}">
                <a16:creationId xmlns:a16="http://schemas.microsoft.com/office/drawing/2014/main" id="{F5C5B5DF-62B2-606D-4ACD-F83457B7F227}"/>
              </a:ext>
            </a:extLst>
          </p:cNvPr>
          <p:cNvSpPr txBox="1"/>
          <p:nvPr/>
        </p:nvSpPr>
        <p:spPr>
          <a:xfrm>
            <a:off x="816200" y="6400800"/>
            <a:ext cx="31881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Cultural burn at Dole Rd. </a:t>
            </a:r>
          </a:p>
        </p:txBody>
      </p:sp>
      <p:sp>
        <p:nvSpPr>
          <p:cNvPr id="7" name="TextBox 6">
            <a:extLst>
              <a:ext uri="{FF2B5EF4-FFF2-40B4-BE49-F238E27FC236}">
                <a16:creationId xmlns:a16="http://schemas.microsoft.com/office/drawing/2014/main" id="{C7744317-E546-09AA-397F-388FDFB0D349}"/>
              </a:ext>
            </a:extLst>
          </p:cNvPr>
          <p:cNvSpPr txBox="1"/>
          <p:nvPr/>
        </p:nvSpPr>
        <p:spPr>
          <a:xfrm>
            <a:off x="5486399" y="6415314"/>
            <a:ext cx="51541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Tribal members Scott, Luke and Allie VanNorman </a:t>
            </a:r>
          </a:p>
        </p:txBody>
      </p:sp>
      <p:sp>
        <p:nvSpPr>
          <p:cNvPr id="8" name="TextBox 7">
            <a:extLst>
              <a:ext uri="{FF2B5EF4-FFF2-40B4-BE49-F238E27FC236}">
                <a16:creationId xmlns:a16="http://schemas.microsoft.com/office/drawing/2014/main" id="{BCAAADDB-385A-E063-4690-9E97C7C2A83D}"/>
              </a:ext>
            </a:extLst>
          </p:cNvPr>
          <p:cNvSpPr txBox="1"/>
          <p:nvPr/>
        </p:nvSpPr>
        <p:spPr>
          <a:xfrm>
            <a:off x="0" y="-82922"/>
            <a:ext cx="82731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Stewards of the Land and Resources </a:t>
            </a:r>
          </a:p>
        </p:txBody>
      </p:sp>
      <p:pic>
        <p:nvPicPr>
          <p:cNvPr id="4" name="Picture 3" descr="A picture containing smoke, nature&#10;&#10;Description automatically generated">
            <a:extLst>
              <a:ext uri="{FF2B5EF4-FFF2-40B4-BE49-F238E27FC236}">
                <a16:creationId xmlns:a16="http://schemas.microsoft.com/office/drawing/2014/main" id="{24311E2D-2AFC-685D-078F-6B4BBF1FC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2711" y="1585150"/>
            <a:ext cx="5347525" cy="4010644"/>
          </a:xfrm>
          <a:prstGeom prst="rect">
            <a:avLst/>
          </a:prstGeom>
        </p:spPr>
      </p:pic>
      <p:pic>
        <p:nvPicPr>
          <p:cNvPr id="9" name="Picture 2" descr="cc_logo">
            <a:extLst>
              <a:ext uri="{FF2B5EF4-FFF2-40B4-BE49-F238E27FC236}">
                <a16:creationId xmlns:a16="http://schemas.microsoft.com/office/drawing/2014/main" id="{9929031A-4CCC-47CC-B8D0-6209EC0C94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2549" y="261257"/>
            <a:ext cx="1164180" cy="123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612799"/>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3200" b="1" dirty="0" smtClean="0">
            <a:solidFill>
              <a:schemeClr val="accent3">
                <a:lumMod val="50000"/>
              </a:schemeClr>
            </a:solidFill>
            <a:latin typeface="+mj-lt"/>
          </a:defRPr>
        </a:defPPr>
      </a:lstStyle>
    </a:txDef>
  </a:objectDefaults>
  <a:extraClrSchemeLst/>
  <a:extLst>
    <a:ext uri="{05A4C25C-085E-4340-85A3-A5531E510DB2}">
      <thm15:themeFamily xmlns:thm15="http://schemas.microsoft.com/office/thememl/2012/main" name="Theme1" id="{F4205A1C-5564-4C88-8C15-C36573C0E312}" vid="{A9CF1C28-2F65-4222-818F-5E83F5D855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1824</TotalTime>
  <Words>2024</Words>
  <Application>Microsoft Office PowerPoint</Application>
  <PresentationFormat>Widescreen</PresentationFormat>
  <Paragraphs>249</Paragraphs>
  <Slides>27</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Courier New</vt:lpstr>
      <vt:lpstr>Symbol</vt:lpstr>
      <vt:lpstr>Tahoma</vt:lpstr>
      <vt:lpstr>Theme1</vt:lpstr>
      <vt:lpstr>Office Theme</vt:lpstr>
      <vt:lpstr>Memorandum of Agreement between  ODFW and the Cow Creek Band of Umpqua Tribe of Indians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Habitat Restoration</vt:lpstr>
      <vt:lpstr>PowerPoint Presentation</vt:lpstr>
      <vt:lpstr>Relevant Commission Authority</vt:lpstr>
      <vt:lpstr>Relevant Commission Authority</vt:lpstr>
      <vt:lpstr>Developing the Agreement</vt:lpstr>
      <vt:lpstr>Geographic Scope (Section 5, page 9)</vt:lpstr>
      <vt:lpstr>Cooperative Management (Section 4, page 8)</vt:lpstr>
      <vt:lpstr>Tribal Harvest (Section 3, page 5) </vt:lpstr>
      <vt:lpstr>Tribal Harvest – Limits and Areas (3b-h page 5)</vt:lpstr>
      <vt:lpstr>Tribal Harvest – Tribal Regulation (3c-g, page 6)</vt:lpstr>
      <vt:lpstr>Other Provisions (Sections 6-14, page 10)</vt:lpstr>
      <vt:lpstr>Response to Public Input (Addendum 1)</vt:lpstr>
      <vt:lpstr>Implementation</vt:lpstr>
      <vt:lpstr>PowerPoint Presentation</vt:lpstr>
      <vt:lpstr>PowerPoint Presentation</vt:lpstr>
      <vt:lpstr>Issue </vt:lpstr>
    </vt:vector>
  </TitlesOfParts>
  <Company>Oregon Department of Fish and Wildlife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PALMERI Davia M * ODFW</dc:creator>
  <cp:lastModifiedBy>PALMERI Davia M * ODFW</cp:lastModifiedBy>
  <cp:revision>38</cp:revision>
  <dcterms:created xsi:type="dcterms:W3CDTF">2022-05-25T00:13:25Z</dcterms:created>
  <dcterms:modified xsi:type="dcterms:W3CDTF">2022-12-13T22:34:53Z</dcterms:modified>
</cp:coreProperties>
</file>